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8"/>
  </p:notesMasterIdLst>
  <p:sldIdLst>
    <p:sldId id="407" r:id="rId2"/>
    <p:sldId id="487" r:id="rId3"/>
    <p:sldId id="489" r:id="rId4"/>
    <p:sldId id="490" r:id="rId5"/>
    <p:sldId id="491" r:id="rId6"/>
    <p:sldId id="492" r:id="rId7"/>
    <p:sldId id="488" r:id="rId8"/>
    <p:sldId id="406" r:id="rId9"/>
    <p:sldId id="460" r:id="rId10"/>
    <p:sldId id="461" r:id="rId11"/>
    <p:sldId id="493" r:id="rId12"/>
    <p:sldId id="463" r:id="rId13"/>
    <p:sldId id="464" r:id="rId14"/>
    <p:sldId id="494" r:id="rId15"/>
    <p:sldId id="495" r:id="rId16"/>
    <p:sldId id="468" r:id="rId17"/>
    <p:sldId id="465" r:id="rId18"/>
    <p:sldId id="509" r:id="rId19"/>
    <p:sldId id="496" r:id="rId20"/>
    <p:sldId id="501" r:id="rId21"/>
    <p:sldId id="497" r:id="rId22"/>
    <p:sldId id="498" r:id="rId23"/>
    <p:sldId id="500" r:id="rId24"/>
    <p:sldId id="502" r:id="rId25"/>
    <p:sldId id="503" r:id="rId26"/>
    <p:sldId id="499" r:id="rId27"/>
    <p:sldId id="504" r:id="rId28"/>
    <p:sldId id="507" r:id="rId29"/>
    <p:sldId id="505" r:id="rId30"/>
    <p:sldId id="506" r:id="rId31"/>
    <p:sldId id="508" r:id="rId32"/>
    <p:sldId id="510" r:id="rId33"/>
    <p:sldId id="511" r:id="rId34"/>
    <p:sldId id="514" r:id="rId35"/>
    <p:sldId id="512" r:id="rId36"/>
    <p:sldId id="467" r:id="rId37"/>
    <p:sldId id="513" r:id="rId38"/>
    <p:sldId id="469" r:id="rId39"/>
    <p:sldId id="470" r:id="rId40"/>
    <p:sldId id="471" r:id="rId41"/>
    <p:sldId id="472" r:id="rId42"/>
    <p:sldId id="473" r:id="rId43"/>
    <p:sldId id="474" r:id="rId44"/>
    <p:sldId id="515" r:id="rId45"/>
    <p:sldId id="516" r:id="rId46"/>
    <p:sldId id="476" r:id="rId47"/>
    <p:sldId id="486" r:id="rId48"/>
    <p:sldId id="478" r:id="rId49"/>
    <p:sldId id="479" r:id="rId50"/>
    <p:sldId id="477" r:id="rId51"/>
    <p:sldId id="480" r:id="rId52"/>
    <p:sldId id="481" r:id="rId53"/>
    <p:sldId id="482" r:id="rId54"/>
    <p:sldId id="483" r:id="rId55"/>
    <p:sldId id="484" r:id="rId56"/>
    <p:sldId id="485" r:id="rId57"/>
  </p:sldIdLst>
  <p:sldSz cx="9144000" cy="6858000" type="screen4x3"/>
  <p:notesSz cx="6858000" cy="9144000"/>
  <p:defaultTex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D3BB"/>
    <a:srgbClr val="E1AE83"/>
    <a:srgbClr val="E4B0EE"/>
    <a:srgbClr val="DE9FEB"/>
    <a:srgbClr val="D3B5E9"/>
    <a:srgbClr val="E7BC99"/>
    <a:srgbClr val="BDE9D6"/>
    <a:srgbClr val="FFEBAB"/>
    <a:srgbClr val="C9F1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4" autoAdjust="0"/>
  </p:normalViewPr>
  <p:slideViewPr>
    <p:cSldViewPr>
      <p:cViewPr varScale="1">
        <p:scale>
          <a:sx n="105" d="100"/>
          <a:sy n="105" d="100"/>
        </p:scale>
        <p:origin x="171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0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6950235-3A7D-460E-83E2-E9ECB3ACC87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US"/>
          </a:p>
        </p:txBody>
      </p:sp>
      <p:sp>
        <p:nvSpPr>
          <p:cNvPr id="32771" name="Rectangle 3">
            <a:extLst>
              <a:ext uri="{FF2B5EF4-FFF2-40B4-BE49-F238E27FC236}">
                <a16:creationId xmlns:a16="http://schemas.microsoft.com/office/drawing/2014/main" id="{70D5F780-A7BE-48C3-9D48-867EA284C1BB}"/>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p>
        </p:txBody>
      </p:sp>
      <p:sp>
        <p:nvSpPr>
          <p:cNvPr id="30724" name="Rectangle 4">
            <a:extLst>
              <a:ext uri="{FF2B5EF4-FFF2-40B4-BE49-F238E27FC236}">
                <a16:creationId xmlns:a16="http://schemas.microsoft.com/office/drawing/2014/main" id="{F9E43930-74C6-4DDD-9ADF-A997FDB3802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a:extLst>
              <a:ext uri="{FF2B5EF4-FFF2-40B4-BE49-F238E27FC236}">
                <a16:creationId xmlns:a16="http://schemas.microsoft.com/office/drawing/2014/main" id="{65789ACE-E0C3-493C-BB8E-DFF2E6AD0520}"/>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a:extLst>
              <a:ext uri="{FF2B5EF4-FFF2-40B4-BE49-F238E27FC236}">
                <a16:creationId xmlns:a16="http://schemas.microsoft.com/office/drawing/2014/main" id="{02EBC5E4-408C-4B4A-97CA-3EDDBA763055}"/>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p>
        </p:txBody>
      </p:sp>
      <p:sp>
        <p:nvSpPr>
          <p:cNvPr id="32775" name="Rectangle 7">
            <a:extLst>
              <a:ext uri="{FF2B5EF4-FFF2-40B4-BE49-F238E27FC236}">
                <a16:creationId xmlns:a16="http://schemas.microsoft.com/office/drawing/2014/main" id="{615BBC12-E5FF-44C9-95EE-551D05D813E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CFB95FB6-E77B-4061-95E4-56BB62D7568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B95FB6-E77B-4061-95E4-56BB62D75681}" type="slidenum">
              <a:rPr lang="en-US" altLang="en-US" smtClean="0"/>
              <a:pPr/>
              <a:t>1</a:t>
            </a:fld>
            <a:endParaRPr lang="en-US" altLang="en-US"/>
          </a:p>
        </p:txBody>
      </p:sp>
    </p:spTree>
    <p:extLst>
      <p:ext uri="{BB962C8B-B14F-4D97-AF65-F5344CB8AC3E}">
        <p14:creationId xmlns:p14="http://schemas.microsoft.com/office/powerpoint/2010/main" val="549535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8BDC53CC-66E3-47CE-A6D0-BA18389B3F96}"/>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00AC438F-7AE3-4775-8AE4-24D53DD178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a:t>Act of transferring information from one place to another</a:t>
            </a:r>
          </a:p>
        </p:txBody>
      </p:sp>
      <p:sp>
        <p:nvSpPr>
          <p:cNvPr id="31748" name="Slide Number Placeholder 3">
            <a:extLst>
              <a:ext uri="{FF2B5EF4-FFF2-40B4-BE49-F238E27FC236}">
                <a16:creationId xmlns:a16="http://schemas.microsoft.com/office/drawing/2014/main" id="{63A5A861-FDB3-418B-9338-A372A54B8D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9CA950D9-4912-4CD3-BD8B-AD6FF698A061}" type="slidenum">
              <a:rPr lang="en-US" altLang="en-US" sz="1200" b="0"/>
              <a:pPr/>
              <a:t>2</a:t>
            </a:fld>
            <a:endParaRPr lang="en-US" altLang="en-US"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B95FB6-E77B-4061-95E4-56BB62D75681}" type="slidenum">
              <a:rPr lang="en-US" altLang="en-US" smtClean="0"/>
              <a:pPr/>
              <a:t>3</a:t>
            </a:fld>
            <a:endParaRPr lang="en-US" altLang="en-US"/>
          </a:p>
        </p:txBody>
      </p:sp>
    </p:spTree>
    <p:extLst>
      <p:ext uri="{BB962C8B-B14F-4D97-AF65-F5344CB8AC3E}">
        <p14:creationId xmlns:p14="http://schemas.microsoft.com/office/powerpoint/2010/main" val="67521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B95FB6-E77B-4061-95E4-56BB62D75681}" type="slidenum">
              <a:rPr lang="en-US" altLang="en-US" smtClean="0"/>
              <a:pPr/>
              <a:t>7</a:t>
            </a:fld>
            <a:endParaRPr lang="en-US" altLang="en-US"/>
          </a:p>
        </p:txBody>
      </p:sp>
    </p:spTree>
    <p:extLst>
      <p:ext uri="{BB962C8B-B14F-4D97-AF65-F5344CB8AC3E}">
        <p14:creationId xmlns:p14="http://schemas.microsoft.com/office/powerpoint/2010/main" val="2173378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B95FB6-E77B-4061-95E4-56BB62D75681}" type="slidenum">
              <a:rPr lang="en-US" altLang="en-US" smtClean="0"/>
              <a:pPr/>
              <a:t>8</a:t>
            </a:fld>
            <a:endParaRPr lang="en-US" altLang="en-US"/>
          </a:p>
        </p:txBody>
      </p:sp>
    </p:spTree>
    <p:extLst>
      <p:ext uri="{BB962C8B-B14F-4D97-AF65-F5344CB8AC3E}">
        <p14:creationId xmlns:p14="http://schemas.microsoft.com/office/powerpoint/2010/main" val="370248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Times New Roman" pitchFamily="18" charset="0"/>
                <a:ea typeface="+mn-ea"/>
                <a:cs typeface="+mn-cs"/>
              </a:rPr>
              <a:t>I will not send data anymore until </a:t>
            </a:r>
            <a:r>
              <a:rPr lang="en-US" sz="1200" b="0" i="0" kern="1200" dirty="0" err="1" smtClean="0">
                <a:solidFill>
                  <a:schemeClr val="tx1"/>
                </a:solidFill>
                <a:effectLst/>
                <a:latin typeface="Times New Roman" pitchFamily="18" charset="0"/>
                <a:ea typeface="+mn-ea"/>
                <a:cs typeface="+mn-cs"/>
              </a:rPr>
              <a:t>i</a:t>
            </a:r>
            <a:r>
              <a:rPr lang="en-US" sz="1200" b="0" i="0" kern="1200" dirty="0" smtClean="0">
                <a:solidFill>
                  <a:schemeClr val="tx1"/>
                </a:solidFill>
                <a:effectLst/>
                <a:latin typeface="Times New Roman" pitchFamily="18" charset="0"/>
                <a:ea typeface="+mn-ea"/>
                <a:cs typeface="+mn-cs"/>
              </a:rPr>
              <a:t> get an acknowledgment.</a:t>
            </a:r>
          </a:p>
          <a:p>
            <a:pPr fontAlgn="base"/>
            <a:r>
              <a:rPr lang="en-US" sz="1200" b="0" i="0" kern="1200" dirty="0" smtClean="0">
                <a:solidFill>
                  <a:schemeClr val="tx1"/>
                </a:solidFill>
                <a:effectLst/>
                <a:latin typeface="Times New Roman" pitchFamily="18" charset="0"/>
                <a:ea typeface="+mn-ea"/>
                <a:cs typeface="+mn-cs"/>
              </a:rPr>
              <a:t>this process is slow</a:t>
            </a:r>
          </a:p>
          <a:p>
            <a:pPr fontAlgn="base"/>
            <a:r>
              <a:rPr lang="en-US" sz="1200" b="0" i="0" kern="1200" dirty="0" smtClean="0">
                <a:solidFill>
                  <a:schemeClr val="tx1"/>
                </a:solidFill>
                <a:effectLst/>
                <a:latin typeface="Times New Roman" pitchFamily="18" charset="0"/>
                <a:ea typeface="+mn-ea"/>
                <a:cs typeface="+mn-cs"/>
              </a:rPr>
              <a:t>It is used for security purpose</a:t>
            </a:r>
          </a:p>
          <a:p>
            <a:pPr fontAlgn="base"/>
            <a:r>
              <a:rPr lang="en-US" sz="1200" b="0" i="0" kern="1200" dirty="0" smtClean="0">
                <a:solidFill>
                  <a:schemeClr val="tx1"/>
                </a:solidFill>
                <a:effectLst/>
                <a:latin typeface="Times New Roman" pitchFamily="18" charset="0"/>
                <a:ea typeface="+mn-ea"/>
                <a:cs typeface="+mn-cs"/>
              </a:rPr>
              <a:t>example: web, sending mail, receiving mail </a:t>
            </a:r>
            <a:r>
              <a:rPr lang="en-US" sz="1200" b="0" i="0" kern="1200" dirty="0" err="1" smtClean="0">
                <a:solidFill>
                  <a:schemeClr val="tx1"/>
                </a:solidFill>
                <a:effectLst/>
                <a:latin typeface="Times New Roman" pitchFamily="18" charset="0"/>
                <a:ea typeface="+mn-ea"/>
                <a:cs typeface="+mn-cs"/>
              </a:rPr>
              <a:t>etc</a:t>
            </a:r>
            <a:endParaRPr lang="en-US" sz="1200" b="0" i="0" kern="1200" dirty="0" smtClean="0">
              <a:solidFill>
                <a:schemeClr val="tx1"/>
              </a:solidFill>
              <a:effectLst/>
              <a:latin typeface="Times New Roman" pitchFamily="18" charset="0"/>
              <a:ea typeface="+mn-ea"/>
              <a:cs typeface="+mn-cs"/>
            </a:endParaRPr>
          </a:p>
          <a:p>
            <a:pPr fontAlgn="base"/>
            <a:r>
              <a:rPr lang="en-US" sz="1200" b="0" i="0" kern="1200" dirty="0" smtClean="0">
                <a:solidFill>
                  <a:schemeClr val="tx1"/>
                </a:solidFill>
                <a:effectLst/>
                <a:latin typeface="Times New Roman" pitchFamily="18" charset="0"/>
                <a:ea typeface="+mn-ea"/>
                <a:cs typeface="+mn-cs"/>
              </a:rPr>
              <a:t>UDP</a:t>
            </a:r>
          </a:p>
          <a:p>
            <a:pPr fontAlgn="base"/>
            <a:r>
              <a:rPr lang="en-US" sz="1200" b="0" i="0" kern="1200" dirty="0" smtClean="0">
                <a:solidFill>
                  <a:schemeClr val="tx1"/>
                </a:solidFill>
                <a:effectLst/>
                <a:latin typeface="Times New Roman" pitchFamily="18" charset="0"/>
                <a:ea typeface="+mn-ea"/>
                <a:cs typeface="+mn-cs"/>
              </a:rPr>
              <a:t>Here </a:t>
            </a:r>
            <a:r>
              <a:rPr lang="en-US" sz="1200" b="0" i="0" kern="1200" dirty="0" err="1" smtClean="0">
                <a:solidFill>
                  <a:schemeClr val="tx1"/>
                </a:solidFill>
                <a:effectLst/>
                <a:latin typeface="Times New Roman" pitchFamily="18" charset="0"/>
                <a:ea typeface="+mn-ea"/>
                <a:cs typeface="+mn-cs"/>
              </a:rPr>
              <a:t>i</a:t>
            </a:r>
            <a:r>
              <a:rPr lang="en-US" sz="1200" b="0" i="0" kern="1200" dirty="0" smtClean="0">
                <a:solidFill>
                  <a:schemeClr val="tx1"/>
                </a:solidFill>
                <a:effectLst/>
                <a:latin typeface="Times New Roman" pitchFamily="18" charset="0"/>
                <a:ea typeface="+mn-ea"/>
                <a:cs typeface="+mn-cs"/>
              </a:rPr>
              <a:t> have no headache with acknowledgment.</a:t>
            </a:r>
          </a:p>
          <a:p>
            <a:pPr fontAlgn="base"/>
            <a:r>
              <a:rPr lang="en-US" sz="1200" b="0" i="0" kern="1200" dirty="0" smtClean="0">
                <a:solidFill>
                  <a:schemeClr val="tx1"/>
                </a:solidFill>
                <a:effectLst/>
                <a:latin typeface="Times New Roman" pitchFamily="18" charset="0"/>
                <a:ea typeface="+mn-ea"/>
                <a:cs typeface="+mn-cs"/>
              </a:rPr>
              <a:t>this process is faster but here data can be lost .</a:t>
            </a:r>
          </a:p>
          <a:p>
            <a:pPr fontAlgn="base"/>
            <a:r>
              <a:rPr lang="en-US" sz="1200" b="0" i="0" kern="1200" dirty="0" smtClean="0">
                <a:solidFill>
                  <a:schemeClr val="tx1"/>
                </a:solidFill>
                <a:effectLst/>
                <a:latin typeface="Times New Roman" pitchFamily="18" charset="0"/>
                <a:ea typeface="+mn-ea"/>
                <a:cs typeface="+mn-cs"/>
              </a:rPr>
              <a:t>example : video streaming , online games </a:t>
            </a:r>
            <a:r>
              <a:rPr lang="en-US" sz="1200" b="0" i="0" kern="1200" dirty="0" err="1" smtClean="0">
                <a:solidFill>
                  <a:schemeClr val="tx1"/>
                </a:solidFill>
                <a:effectLst/>
                <a:latin typeface="Times New Roman" pitchFamily="18" charset="0"/>
                <a:ea typeface="+mn-ea"/>
                <a:cs typeface="+mn-cs"/>
              </a:rPr>
              <a:t>etc</a:t>
            </a:r>
            <a:endParaRPr lang="en-US" sz="1200" b="0" i="0" kern="1200" dirty="0" smtClean="0">
              <a:solidFill>
                <a:schemeClr val="tx1"/>
              </a:solidFill>
              <a:effectLst/>
              <a:latin typeface="Times New Roman" pitchFamily="18" charset="0"/>
              <a:ea typeface="+mn-ea"/>
              <a:cs typeface="+mn-cs"/>
            </a:endParaRPr>
          </a:p>
          <a:p>
            <a:pPr fontAlgn="base"/>
            <a:r>
              <a:rPr lang="en-US" sz="1200" b="0" i="0" kern="1200" dirty="0" smtClean="0">
                <a:solidFill>
                  <a:schemeClr val="tx1"/>
                </a:solidFill>
                <a:effectLst/>
                <a:latin typeface="Times New Roman" pitchFamily="18" charset="0"/>
                <a:ea typeface="+mn-ea"/>
                <a:cs typeface="+mn-cs"/>
              </a:rPr>
              <a:t>TCP + UDP = SMTP(example : </a:t>
            </a:r>
            <a:r>
              <a:rPr lang="en-US" sz="1200" b="0" i="0" kern="1200" dirty="0" err="1" smtClean="0">
                <a:solidFill>
                  <a:schemeClr val="tx1"/>
                </a:solidFill>
                <a:effectLst/>
                <a:latin typeface="Times New Roman" pitchFamily="18" charset="0"/>
                <a:ea typeface="+mn-ea"/>
                <a:cs typeface="+mn-cs"/>
              </a:rPr>
              <a:t>mobile,telephone</a:t>
            </a:r>
            <a:r>
              <a:rPr lang="en-US" sz="1200" b="0" i="0" kern="1200" dirty="0" smtClean="0">
                <a:solidFill>
                  <a:schemeClr val="tx1"/>
                </a:solidFill>
                <a:effectLst/>
                <a:latin typeface="Times New Roman" pitchFamily="18"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fld id="{CFB95FB6-E77B-4061-95E4-56BB62D75681}" type="slidenum">
              <a:rPr lang="en-US" altLang="en-US" smtClean="0"/>
              <a:pPr/>
              <a:t>36</a:t>
            </a:fld>
            <a:endParaRPr lang="en-US" altLang="en-US"/>
          </a:p>
        </p:txBody>
      </p:sp>
    </p:spTree>
    <p:extLst>
      <p:ext uri="{BB962C8B-B14F-4D97-AF65-F5344CB8AC3E}">
        <p14:creationId xmlns:p14="http://schemas.microsoft.com/office/powerpoint/2010/main" val="290075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988501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0444781-F2A6-44D4-9D1A-0351733510AC}"/>
              </a:ext>
            </a:extLst>
          </p:cNvPr>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CC6BA0C-3964-4BA5-B727-1DDAB4433196}"/>
              </a:ext>
            </a:extLst>
          </p:cNvPr>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FAST NUCES, Lahore </a:t>
            </a:r>
          </a:p>
        </p:txBody>
      </p:sp>
      <p:sp>
        <p:nvSpPr>
          <p:cNvPr id="6" name="Rectangle 6">
            <a:extLst>
              <a:ext uri="{FF2B5EF4-FFF2-40B4-BE49-F238E27FC236}">
                <a16:creationId xmlns:a16="http://schemas.microsoft.com/office/drawing/2014/main" id="{5A34A303-213C-4380-A50C-26706CC96C03}"/>
              </a:ext>
            </a:extLst>
          </p:cNvPr>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fld id="{2CD7E935-68AA-42E5-9105-28F664353C80}" type="slidenum">
              <a:rPr lang="en-US" altLang="en-US"/>
              <a:pPr/>
              <a:t>‹#›</a:t>
            </a:fld>
            <a:endParaRPr lang="en-US" altLang="en-US"/>
          </a:p>
        </p:txBody>
      </p:sp>
    </p:spTree>
    <p:extLst>
      <p:ext uri="{BB962C8B-B14F-4D97-AF65-F5344CB8AC3E}">
        <p14:creationId xmlns:p14="http://schemas.microsoft.com/office/powerpoint/2010/main" val="261188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CA7D21F-B7EC-47F2-AFAC-07EBA3CAA8C3}"/>
              </a:ext>
            </a:extLst>
          </p:cNvPr>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28A9A0-8434-4A0A-9F81-A10E37703F58}"/>
              </a:ext>
            </a:extLst>
          </p:cNvPr>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FAST NUCES, Lahore </a:t>
            </a:r>
          </a:p>
        </p:txBody>
      </p:sp>
      <p:sp>
        <p:nvSpPr>
          <p:cNvPr id="6" name="Rectangle 6">
            <a:extLst>
              <a:ext uri="{FF2B5EF4-FFF2-40B4-BE49-F238E27FC236}">
                <a16:creationId xmlns:a16="http://schemas.microsoft.com/office/drawing/2014/main" id="{6D601614-DE63-47AE-9FB9-3C8CF1E7C9D7}"/>
              </a:ext>
            </a:extLst>
          </p:cNvPr>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fld id="{9C742F82-377E-4104-A616-F0F64309228E}" type="slidenum">
              <a:rPr lang="en-US" altLang="en-US"/>
              <a:pPr/>
              <a:t>‹#›</a:t>
            </a:fld>
            <a:endParaRPr lang="en-US" altLang="en-US"/>
          </a:p>
        </p:txBody>
      </p:sp>
    </p:spTree>
    <p:extLst>
      <p:ext uri="{BB962C8B-B14F-4D97-AF65-F5344CB8AC3E}">
        <p14:creationId xmlns:p14="http://schemas.microsoft.com/office/powerpoint/2010/main" val="334005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a:extLst>
              <a:ext uri="{FF2B5EF4-FFF2-40B4-BE49-F238E27FC236}">
                <a16:creationId xmlns:a16="http://schemas.microsoft.com/office/drawing/2014/main" id="{6CC01145-A78A-40D3-9BA2-467EEBFF21BB}"/>
              </a:ext>
            </a:extLst>
          </p:cNvPr>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86455FE-6682-4038-8B9F-FB8D07D724EA}"/>
              </a:ext>
            </a:extLst>
          </p:cNvPr>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FAST NUCES, Lahore </a:t>
            </a:r>
          </a:p>
        </p:txBody>
      </p:sp>
      <p:sp>
        <p:nvSpPr>
          <p:cNvPr id="6" name="Rectangle 6">
            <a:extLst>
              <a:ext uri="{FF2B5EF4-FFF2-40B4-BE49-F238E27FC236}">
                <a16:creationId xmlns:a16="http://schemas.microsoft.com/office/drawing/2014/main" id="{A8CC6C51-8180-4374-ACB9-A2CD8B7A2276}"/>
              </a:ext>
            </a:extLst>
          </p:cNvPr>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fld id="{F78ACB6D-6657-4E5C-862C-2DD5688DC69A}" type="slidenum">
              <a:rPr lang="en-US" altLang="en-US"/>
              <a:pPr/>
              <a:t>‹#›</a:t>
            </a:fld>
            <a:endParaRPr lang="en-US" altLang="en-US"/>
          </a:p>
        </p:txBody>
      </p:sp>
    </p:spTree>
    <p:extLst>
      <p:ext uri="{BB962C8B-B14F-4D97-AF65-F5344CB8AC3E}">
        <p14:creationId xmlns:p14="http://schemas.microsoft.com/office/powerpoint/2010/main" val="3997005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4">
            <a:extLst>
              <a:ext uri="{FF2B5EF4-FFF2-40B4-BE49-F238E27FC236}">
                <a16:creationId xmlns:a16="http://schemas.microsoft.com/office/drawing/2014/main" id="{2B806483-2AE7-47DA-B36D-8072A7DA7F48}"/>
              </a:ext>
            </a:extLst>
          </p:cNvPr>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A4D663FD-7257-4523-BA79-428EE362BBB8}"/>
              </a:ext>
            </a:extLst>
          </p:cNvPr>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FAST NUCES, Lahore </a:t>
            </a:r>
          </a:p>
        </p:txBody>
      </p:sp>
      <p:sp>
        <p:nvSpPr>
          <p:cNvPr id="7" name="Slide Number Placeholder 6">
            <a:extLst>
              <a:ext uri="{FF2B5EF4-FFF2-40B4-BE49-F238E27FC236}">
                <a16:creationId xmlns:a16="http://schemas.microsoft.com/office/drawing/2014/main" id="{29EAC7F2-AA12-4D92-93DA-5DA12422E810}"/>
              </a:ext>
            </a:extLst>
          </p:cNvPr>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fld id="{0642FE5D-89BB-4367-AB11-D1D020D385C2}" type="slidenum">
              <a:rPr lang="en-US" altLang="en-US"/>
              <a:pPr/>
              <a:t>‹#›</a:t>
            </a:fld>
            <a:endParaRPr lang="en-US" altLang="en-US"/>
          </a:p>
        </p:txBody>
      </p:sp>
    </p:spTree>
    <p:extLst>
      <p:ext uri="{BB962C8B-B14F-4D97-AF65-F5344CB8AC3E}">
        <p14:creationId xmlns:p14="http://schemas.microsoft.com/office/powerpoint/2010/main" val="1606311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203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05440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15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902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652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63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2FF6F06-ED71-4EC6-99DB-AEB108457D47}"/>
              </a:ext>
            </a:extLst>
          </p:cNvPr>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C6253D55-B7BE-458B-9A53-FA74B606E990}"/>
              </a:ext>
            </a:extLst>
          </p:cNvPr>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FAST NUCES, Lahore </a:t>
            </a:r>
          </a:p>
        </p:txBody>
      </p:sp>
      <p:sp>
        <p:nvSpPr>
          <p:cNvPr id="7" name="Slide Number Placeholder 6">
            <a:extLst>
              <a:ext uri="{FF2B5EF4-FFF2-40B4-BE49-F238E27FC236}">
                <a16:creationId xmlns:a16="http://schemas.microsoft.com/office/drawing/2014/main" id="{3DE79979-5E7F-4409-8017-560BEE2B8748}"/>
              </a:ext>
            </a:extLst>
          </p:cNvPr>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fld id="{F7A8CA90-075D-43C8-90D9-3EF83E67A796}" type="slidenum">
              <a:rPr lang="en-US" altLang="en-US"/>
              <a:pPr/>
              <a:t>‹#›</a:t>
            </a:fld>
            <a:endParaRPr lang="en-US" altLang="en-US"/>
          </a:p>
        </p:txBody>
      </p:sp>
    </p:spTree>
    <p:extLst>
      <p:ext uri="{BB962C8B-B14F-4D97-AF65-F5344CB8AC3E}">
        <p14:creationId xmlns:p14="http://schemas.microsoft.com/office/powerpoint/2010/main" val="683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637B64D-FC24-45F4-945A-9760570DB672}"/>
              </a:ext>
            </a:extLst>
          </p:cNvPr>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1C52EA76-B7E4-49C4-97C6-4FFC0D98F55D}"/>
              </a:ext>
            </a:extLst>
          </p:cNvPr>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FAST NUCES, Lahore </a:t>
            </a:r>
          </a:p>
        </p:txBody>
      </p:sp>
      <p:sp>
        <p:nvSpPr>
          <p:cNvPr id="7" name="Slide Number Placeholder 6">
            <a:extLst>
              <a:ext uri="{FF2B5EF4-FFF2-40B4-BE49-F238E27FC236}">
                <a16:creationId xmlns:a16="http://schemas.microsoft.com/office/drawing/2014/main" id="{766D715F-FE30-4785-BBC5-2E3715554E15}"/>
              </a:ext>
            </a:extLst>
          </p:cNvPr>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fld id="{CBBA330A-2CCC-4F49-A130-61BBE1657121}" type="slidenum">
              <a:rPr lang="en-US" altLang="en-US"/>
              <a:pPr/>
              <a:t>‹#›</a:t>
            </a:fld>
            <a:endParaRPr lang="en-US" altLang="en-US"/>
          </a:p>
        </p:txBody>
      </p:sp>
    </p:spTree>
    <p:extLst>
      <p:ext uri="{BB962C8B-B14F-4D97-AF65-F5344CB8AC3E}">
        <p14:creationId xmlns:p14="http://schemas.microsoft.com/office/powerpoint/2010/main" val="1102102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8192A28-A59E-41AD-AE17-4F3A91E58E7E}"/>
              </a:ext>
            </a:extLst>
          </p:cNvPr>
          <p:cNvSpPr>
            <a:spLocks noGrp="1" noChangeArrowheads="1"/>
          </p:cNvSpPr>
          <p:nvPr>
            <p:ph type="title"/>
          </p:nvPr>
        </p:nvSpPr>
        <p:spPr bwMode="auto">
          <a:xfrm>
            <a:off x="0" y="609600"/>
            <a:ext cx="9144000" cy="114300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A4D40A5E-D675-4700-815B-2AD223A75A4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ctr" rtl="0" eaLnBrk="0" fontAlgn="base" hangingPunct="0">
        <a:spcBef>
          <a:spcPct val="0"/>
        </a:spcBef>
        <a:spcAft>
          <a:spcPct val="0"/>
        </a:spcAft>
        <a:defRPr sz="4400">
          <a:solidFill>
            <a:schemeClr val="tx2"/>
          </a:solidFill>
          <a:latin typeface="Calibri" pitchFamily="34" charset="0"/>
          <a:ea typeface="+mj-ea"/>
          <a:cs typeface="Calibri" pitchFamily="34" charset="0"/>
        </a:defRPr>
      </a:lvl1pPr>
      <a:lvl2pPr algn="ctr" rtl="0" eaLnBrk="0" fontAlgn="base" hangingPunct="0">
        <a:spcBef>
          <a:spcPct val="0"/>
        </a:spcBef>
        <a:spcAft>
          <a:spcPct val="0"/>
        </a:spcAft>
        <a:defRPr sz="4400">
          <a:solidFill>
            <a:schemeClr val="tx2"/>
          </a:solidFill>
          <a:latin typeface="Calibri" pitchFamily="34" charset="0"/>
          <a:cs typeface="Calibri" pitchFamily="34" charset="0"/>
        </a:defRPr>
      </a:lvl2pPr>
      <a:lvl3pPr algn="ctr" rtl="0" eaLnBrk="0" fontAlgn="base" hangingPunct="0">
        <a:spcBef>
          <a:spcPct val="0"/>
        </a:spcBef>
        <a:spcAft>
          <a:spcPct val="0"/>
        </a:spcAft>
        <a:defRPr sz="4400">
          <a:solidFill>
            <a:schemeClr val="tx2"/>
          </a:solidFill>
          <a:latin typeface="Calibri" pitchFamily="34" charset="0"/>
          <a:cs typeface="Calibri" pitchFamily="34" charset="0"/>
        </a:defRPr>
      </a:lvl3pPr>
      <a:lvl4pPr algn="ctr" rtl="0" eaLnBrk="0" fontAlgn="base" hangingPunct="0">
        <a:spcBef>
          <a:spcPct val="0"/>
        </a:spcBef>
        <a:spcAft>
          <a:spcPct val="0"/>
        </a:spcAft>
        <a:defRPr sz="4400">
          <a:solidFill>
            <a:schemeClr val="tx2"/>
          </a:solidFill>
          <a:latin typeface="Calibri" pitchFamily="34" charset="0"/>
          <a:cs typeface="Calibri" pitchFamily="34" charset="0"/>
        </a:defRPr>
      </a:lvl4pPr>
      <a:lvl5pPr algn="ctr" rtl="0" eaLnBrk="0" fontAlgn="base" hangingPunct="0">
        <a:spcBef>
          <a:spcPct val="0"/>
        </a:spcBef>
        <a:spcAft>
          <a:spcPct val="0"/>
        </a:spcAft>
        <a:defRPr sz="4400">
          <a:solidFill>
            <a:schemeClr val="tx2"/>
          </a:solidFill>
          <a:latin typeface="Calibri" pitchFamily="34" charset="0"/>
          <a:cs typeface="Calibri" pitchFamily="34"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itchFamily="34" charset="0"/>
          <a:ea typeface="+mn-ea"/>
          <a:cs typeface="Calibri" pitchFamily="34" charset="0"/>
        </a:defRPr>
      </a:lvl1pPr>
      <a:lvl2pPr marL="742950" indent="-285750" algn="l" rtl="0" eaLnBrk="0" fontAlgn="base" hangingPunct="0">
        <a:spcBef>
          <a:spcPct val="20000"/>
        </a:spcBef>
        <a:spcAft>
          <a:spcPct val="0"/>
        </a:spcAft>
        <a:buChar char="–"/>
        <a:defRPr sz="2800">
          <a:solidFill>
            <a:schemeClr val="tx1"/>
          </a:solidFill>
          <a:latin typeface="Calibri" pitchFamily="34" charset="0"/>
          <a:cs typeface="Calibri" pitchFamily="34" charset="0"/>
        </a:defRPr>
      </a:lvl2pPr>
      <a:lvl3pPr marL="1143000" indent="-228600" algn="l" rtl="0" eaLnBrk="0" fontAlgn="base" hangingPunct="0">
        <a:spcBef>
          <a:spcPct val="20000"/>
        </a:spcBef>
        <a:spcAft>
          <a:spcPct val="0"/>
        </a:spcAft>
        <a:buChar char="•"/>
        <a:defRPr sz="2400">
          <a:solidFill>
            <a:schemeClr val="tx1"/>
          </a:solidFill>
          <a:latin typeface="Calibri" pitchFamily="34" charset="0"/>
          <a:cs typeface="Calibri" pitchFamily="34" charset="0"/>
        </a:defRPr>
      </a:lvl3pPr>
      <a:lvl4pPr marL="1600200" indent="-228600" algn="l" rtl="0" eaLnBrk="0" fontAlgn="base" hangingPunct="0">
        <a:spcBef>
          <a:spcPct val="20000"/>
        </a:spcBef>
        <a:spcAft>
          <a:spcPct val="0"/>
        </a:spcAft>
        <a:buChar char="–"/>
        <a:defRPr sz="2000">
          <a:solidFill>
            <a:schemeClr val="tx1"/>
          </a:solidFill>
          <a:latin typeface="Calibri" pitchFamily="34" charset="0"/>
          <a:cs typeface="Calibri" pitchFamily="34" charset="0"/>
        </a:defRPr>
      </a:lvl4pPr>
      <a:lvl5pPr marL="2057400" indent="-228600" algn="l" rtl="0" eaLnBrk="0" fontAlgn="base" hangingPunct="0">
        <a:spcBef>
          <a:spcPct val="20000"/>
        </a:spcBef>
        <a:spcAft>
          <a:spcPct val="0"/>
        </a:spcAft>
        <a:buChar char="»"/>
        <a:defRPr sz="2000">
          <a:solidFill>
            <a:schemeClr val="tx1"/>
          </a:solidFill>
          <a:latin typeface="Calibri" pitchFamily="34" charset="0"/>
          <a:cs typeface="Calibri"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 Id="rId4" Type="http://schemas.openxmlformats.org/officeDocument/2006/relationships/image" Target="../media/image7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888E1B5D-96F0-4D1A-AE24-83AA3463BDA9}"/>
              </a:ext>
            </a:extLst>
          </p:cNvPr>
          <p:cNvSpPr>
            <a:spLocks noGrp="1"/>
          </p:cNvSpPr>
          <p:nvPr>
            <p:ph type="title"/>
          </p:nvPr>
        </p:nvSpPr>
        <p:spPr>
          <a:xfrm>
            <a:off x="-76200" y="1676400"/>
            <a:ext cx="9144000" cy="1524000"/>
          </a:xfrm>
          <a:solidFill>
            <a:schemeClr val="accent2"/>
          </a:solidFill>
        </p:spPr>
        <p:txBody>
          <a:bodyPr/>
          <a:lstStyle/>
          <a:p>
            <a:r>
              <a:rPr lang="en-US" altLang="en-US" dirty="0">
                <a:solidFill>
                  <a:schemeClr val="bg1"/>
                </a:solidFill>
              </a:rPr>
              <a:t/>
            </a:r>
            <a:br>
              <a:rPr lang="en-US" altLang="en-US" dirty="0">
                <a:solidFill>
                  <a:schemeClr val="bg1"/>
                </a:solidFill>
              </a:rPr>
            </a:br>
            <a:r>
              <a:rPr lang="en-US" altLang="en-US" dirty="0">
                <a:solidFill>
                  <a:schemeClr val="bg1"/>
                </a:solidFill>
              </a:rPr>
              <a:t>Communication System</a:t>
            </a:r>
            <a:br>
              <a:rPr lang="en-US" altLang="en-US" dirty="0">
                <a:solidFill>
                  <a:schemeClr val="bg1"/>
                </a:solidFill>
              </a:rPr>
            </a:br>
            <a:r>
              <a:rPr lang="en-US" altLang="en-US" sz="3200" dirty="0">
                <a:solidFill>
                  <a:schemeClr val="bg1"/>
                </a:solidFill>
              </a:rPr>
              <a:t>IICT Lecture 10</a:t>
            </a:r>
            <a:br>
              <a:rPr lang="en-US" altLang="en-US" sz="3200" dirty="0">
                <a:solidFill>
                  <a:schemeClr val="bg1"/>
                </a:solidFill>
              </a:rPr>
            </a:br>
            <a:r>
              <a:rPr lang="en-US" altLang="en-US" sz="3200" dirty="0">
                <a:solidFill>
                  <a:schemeClr val="bg1"/>
                </a:solidFill>
              </a:rPr>
              <a:t/>
            </a:r>
            <a:br>
              <a:rPr lang="en-US" altLang="en-US" sz="3200" dirty="0">
                <a:solidFill>
                  <a:schemeClr val="bg1"/>
                </a:solidFill>
              </a:rPr>
            </a:br>
            <a:endParaRPr lang="en-US" altLang="en-US"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7283FFEA-78D8-40F6-8D57-F7D8433758EA}"/>
              </a:ext>
            </a:extLst>
          </p:cNvPr>
          <p:cNvSpPr>
            <a:spLocks noGrp="1"/>
          </p:cNvSpPr>
          <p:nvPr>
            <p:ph type="title"/>
          </p:nvPr>
        </p:nvSpPr>
        <p:spPr/>
        <p:txBody>
          <a:bodyPr/>
          <a:lstStyle/>
          <a:p>
            <a:r>
              <a:rPr lang="en-US" altLang="en-US">
                <a:solidFill>
                  <a:schemeClr val="bg1"/>
                </a:solidFill>
              </a:rPr>
              <a:t>Pictorial Representation</a:t>
            </a:r>
          </a:p>
        </p:txBody>
      </p:sp>
      <p:sp>
        <p:nvSpPr>
          <p:cNvPr id="6147" name="Content Placeholder 2">
            <a:extLst>
              <a:ext uri="{FF2B5EF4-FFF2-40B4-BE49-F238E27FC236}">
                <a16:creationId xmlns:a16="http://schemas.microsoft.com/office/drawing/2014/main" id="{6A21DAA4-89C8-4019-96DD-5E67A09F469F}"/>
              </a:ext>
            </a:extLst>
          </p:cNvPr>
          <p:cNvSpPr>
            <a:spLocks noGrp="1"/>
          </p:cNvSpPr>
          <p:nvPr>
            <p:ph idx="1"/>
          </p:nvPr>
        </p:nvSpPr>
        <p:spPr/>
        <p:txBody>
          <a:bodyPr/>
          <a:lstStyle/>
          <a:p>
            <a:endParaRPr lang="en-US" altLang="en-US"/>
          </a:p>
        </p:txBody>
      </p:sp>
      <p:sp>
        <p:nvSpPr>
          <p:cNvPr id="6148" name="Footer Placeholder 3">
            <a:extLst>
              <a:ext uri="{FF2B5EF4-FFF2-40B4-BE49-F238E27FC236}">
                <a16:creationId xmlns:a16="http://schemas.microsoft.com/office/drawing/2014/main" id="{30C27891-51B4-4E9E-9586-7343AEB25DDC}"/>
              </a:ext>
            </a:extLst>
          </p:cNvPr>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en-US" altLang="en-US" sz="1400" b="0">
                <a:latin typeface="Calibri" panose="020F0502020204030204" pitchFamily="34" charset="0"/>
              </a:rPr>
              <a:t>FAST NUCES, Lahore </a:t>
            </a:r>
          </a:p>
        </p:txBody>
      </p:sp>
      <p:sp>
        <p:nvSpPr>
          <p:cNvPr id="6149" name="object 7">
            <a:extLst>
              <a:ext uri="{FF2B5EF4-FFF2-40B4-BE49-F238E27FC236}">
                <a16:creationId xmlns:a16="http://schemas.microsoft.com/office/drawing/2014/main" id="{1BBE5ACE-24FA-44EB-8A8B-95D83A93EDC8}"/>
              </a:ext>
            </a:extLst>
          </p:cNvPr>
          <p:cNvSpPr>
            <a:spLocks noChangeArrowheads="1"/>
          </p:cNvSpPr>
          <p:nvPr/>
        </p:nvSpPr>
        <p:spPr bwMode="auto">
          <a:xfrm>
            <a:off x="0" y="1752600"/>
            <a:ext cx="9144000" cy="43291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Network Model</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152400" y="1981200"/>
            <a:ext cx="7848600" cy="2695605"/>
          </a:xfrm>
          <a:prstGeom prst="rect">
            <a:avLst/>
          </a:prstGeom>
        </p:spPr>
      </p:pic>
    </p:spTree>
    <p:extLst>
      <p:ext uri="{BB962C8B-B14F-4D97-AF65-F5344CB8AC3E}">
        <p14:creationId xmlns:p14="http://schemas.microsoft.com/office/powerpoint/2010/main" val="2689283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B83A1A2-2F88-4C08-ACEF-4EF80BA77B2D}"/>
              </a:ext>
            </a:extLst>
          </p:cNvPr>
          <p:cNvSpPr>
            <a:spLocks noGrp="1"/>
          </p:cNvSpPr>
          <p:nvPr>
            <p:ph type="title"/>
          </p:nvPr>
        </p:nvSpPr>
        <p:spPr/>
        <p:txBody>
          <a:bodyPr/>
          <a:lstStyle/>
          <a:p>
            <a:r>
              <a:rPr lang="en-US" altLang="en-US" dirty="0">
                <a:solidFill>
                  <a:schemeClr val="bg1"/>
                </a:solidFill>
              </a:rPr>
              <a:t>OSI Model</a:t>
            </a:r>
          </a:p>
        </p:txBody>
      </p:sp>
      <p:sp>
        <p:nvSpPr>
          <p:cNvPr id="7171" name="Content Placeholder 2">
            <a:extLst>
              <a:ext uri="{FF2B5EF4-FFF2-40B4-BE49-F238E27FC236}">
                <a16:creationId xmlns:a16="http://schemas.microsoft.com/office/drawing/2014/main" id="{133F4C08-356F-4D02-9DC1-1712E7194069}"/>
              </a:ext>
            </a:extLst>
          </p:cNvPr>
          <p:cNvSpPr>
            <a:spLocks noGrp="1"/>
          </p:cNvSpPr>
          <p:nvPr>
            <p:ph idx="1"/>
          </p:nvPr>
        </p:nvSpPr>
        <p:spPr/>
        <p:txBody>
          <a:bodyPr/>
          <a:lstStyle/>
          <a:p>
            <a:r>
              <a:rPr lang="en-US" altLang="en-US" sz="2800" dirty="0"/>
              <a:t>The Open Systems Interconnection </a:t>
            </a:r>
            <a:r>
              <a:rPr lang="en-US" altLang="en-US" sz="2800" b="1" dirty="0"/>
              <a:t>model</a:t>
            </a:r>
            <a:r>
              <a:rPr lang="en-US" altLang="en-US" sz="2800" dirty="0"/>
              <a:t> (</a:t>
            </a:r>
            <a:r>
              <a:rPr lang="en-US" altLang="en-US" sz="2800" b="1" dirty="0"/>
              <a:t>OSI model</a:t>
            </a:r>
            <a:r>
              <a:rPr lang="en-US" altLang="en-US" sz="2800" dirty="0"/>
              <a:t>) is a conceptual </a:t>
            </a:r>
            <a:r>
              <a:rPr lang="en-US" altLang="en-US" sz="2800" b="1" dirty="0"/>
              <a:t>model</a:t>
            </a:r>
            <a:r>
              <a:rPr lang="en-US" altLang="en-US" sz="2800" dirty="0"/>
              <a:t> that characterizes and standardizes the communication functions of a telecommunication or computing system without regard to its underlying internal structure and technology.</a:t>
            </a:r>
          </a:p>
          <a:p>
            <a:r>
              <a:rPr lang="en-US" altLang="en-US" sz="2800" dirty="0"/>
              <a:t>The OSI model also provides much  more information which is included with  each package.</a:t>
            </a:r>
          </a:p>
          <a:p>
            <a:endParaRPr lang="en-US" altLang="en-US"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FBE4777-75CD-41EB-B3BA-746C40F3F3C1}"/>
              </a:ext>
            </a:extLst>
          </p:cNvPr>
          <p:cNvSpPr>
            <a:spLocks noGrp="1"/>
          </p:cNvSpPr>
          <p:nvPr>
            <p:ph type="title"/>
          </p:nvPr>
        </p:nvSpPr>
        <p:spPr/>
        <p:txBody>
          <a:bodyPr/>
          <a:lstStyle/>
          <a:p>
            <a:r>
              <a:rPr lang="en-US" altLang="en-US">
                <a:solidFill>
                  <a:schemeClr val="bg1"/>
                </a:solidFill>
              </a:rPr>
              <a:t>7 Layers of OSI Model</a:t>
            </a:r>
          </a:p>
        </p:txBody>
      </p:sp>
      <p:sp>
        <p:nvSpPr>
          <p:cNvPr id="8195" name="Content Placeholder 2">
            <a:extLst>
              <a:ext uri="{FF2B5EF4-FFF2-40B4-BE49-F238E27FC236}">
                <a16:creationId xmlns:a16="http://schemas.microsoft.com/office/drawing/2014/main" id="{C1150936-15E9-4170-9272-9332F1FF3750}"/>
              </a:ext>
            </a:extLst>
          </p:cNvPr>
          <p:cNvSpPr>
            <a:spLocks noGrp="1"/>
          </p:cNvSpPr>
          <p:nvPr>
            <p:ph idx="1"/>
          </p:nvPr>
        </p:nvSpPr>
        <p:spPr/>
        <p:txBody>
          <a:bodyPr/>
          <a:lstStyle/>
          <a:p>
            <a:r>
              <a:rPr lang="en-US" altLang="en-US" sz="2800"/>
              <a:t>OSI	“Open System Interconnection”</a:t>
            </a:r>
          </a:p>
          <a:p>
            <a:r>
              <a:rPr lang="en-US" altLang="en-US" sz="2800"/>
              <a:t>OSI is not a protocol but a list of protocols  divided between 7 layers with each layer having  a different set of functions.</a:t>
            </a:r>
          </a:p>
          <a:p>
            <a:r>
              <a:rPr lang="en-US" altLang="en-US" sz="2800"/>
              <a:t>Each packet is layered/packaged with protocols  from each of the layers as it is processed.</a:t>
            </a:r>
          </a:p>
          <a:p>
            <a:r>
              <a:rPr lang="en-US" altLang="en-US" sz="2800"/>
              <a:t>The process of layering the protocols around  each package is called encapsulation. The final  encapsulated data packet is called a frame.</a:t>
            </a:r>
          </a:p>
          <a:p>
            <a:endParaRPr lang="en-US" altLang="en-US" sz="28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Layers of OSI Model</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608159" y="2667000"/>
            <a:ext cx="7927682" cy="3700463"/>
          </a:xfrm>
          <a:prstGeom prst="rect">
            <a:avLst/>
          </a:prstGeom>
        </p:spPr>
      </p:pic>
      <p:sp>
        <p:nvSpPr>
          <p:cNvPr id="6" name="TextBox 5"/>
          <p:cNvSpPr txBox="1"/>
          <p:nvPr/>
        </p:nvSpPr>
        <p:spPr>
          <a:xfrm>
            <a:off x="152400" y="1752600"/>
            <a:ext cx="2887329" cy="523220"/>
          </a:xfrm>
          <a:prstGeom prst="rect">
            <a:avLst/>
          </a:prstGeom>
          <a:noFill/>
        </p:spPr>
        <p:txBody>
          <a:bodyPr wrap="none" rtlCol="0">
            <a:spAutoFit/>
          </a:bodyPr>
          <a:lstStyle/>
          <a:p>
            <a:r>
              <a:rPr lang="en-US" sz="2800" dirty="0" smtClean="0"/>
              <a:t>Some Mnemonics</a:t>
            </a:r>
            <a:endParaRPr lang="en-US" sz="2800" dirty="0"/>
          </a:p>
        </p:txBody>
      </p:sp>
    </p:spTree>
    <p:extLst>
      <p:ext uri="{BB962C8B-B14F-4D97-AF65-F5344CB8AC3E}">
        <p14:creationId xmlns:p14="http://schemas.microsoft.com/office/powerpoint/2010/main" val="41532013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8200" y="838200"/>
            <a:ext cx="7376532" cy="5029200"/>
          </a:xfrm>
          <a:prstGeom prst="rect">
            <a:avLst/>
          </a:prstGeom>
        </p:spPr>
      </p:pic>
    </p:spTree>
    <p:extLst>
      <p:ext uri="{BB962C8B-B14F-4D97-AF65-F5344CB8AC3E}">
        <p14:creationId xmlns:p14="http://schemas.microsoft.com/office/powerpoint/2010/main" val="3911777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80A427EF-942A-47A5-AD08-3AE23E922432}"/>
              </a:ext>
            </a:extLst>
          </p:cNvPr>
          <p:cNvSpPr>
            <a:spLocks noGrp="1"/>
          </p:cNvSpPr>
          <p:nvPr>
            <p:ph type="title"/>
          </p:nvPr>
        </p:nvSpPr>
        <p:spPr/>
        <p:txBody>
          <a:bodyPr/>
          <a:lstStyle/>
          <a:p>
            <a:r>
              <a:rPr lang="en-US" altLang="en-US">
                <a:solidFill>
                  <a:schemeClr val="bg1"/>
                </a:solidFill>
              </a:rPr>
              <a:t>OSI Model</a:t>
            </a:r>
          </a:p>
        </p:txBody>
      </p:sp>
      <p:pic>
        <p:nvPicPr>
          <p:cNvPr id="9220" name="Picture 2" descr="Related image">
            <a:extLst>
              <a:ext uri="{FF2B5EF4-FFF2-40B4-BE49-F238E27FC236}">
                <a16:creationId xmlns:a16="http://schemas.microsoft.com/office/drawing/2014/main" id="{E5739DA0-3CA6-444B-9CDF-1630244A9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684847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A232C57-12F4-41DB-B995-C100D4155567}"/>
              </a:ext>
            </a:extLst>
          </p:cNvPr>
          <p:cNvSpPr>
            <a:spLocks noGrp="1"/>
          </p:cNvSpPr>
          <p:nvPr>
            <p:ph type="title"/>
          </p:nvPr>
        </p:nvSpPr>
        <p:spPr/>
        <p:txBody>
          <a:bodyPr/>
          <a:lstStyle/>
          <a:p>
            <a:r>
              <a:rPr lang="en-US" altLang="en-US">
                <a:solidFill>
                  <a:schemeClr val="bg1"/>
                </a:solidFill>
              </a:rPr>
              <a:t>OSI Model</a:t>
            </a:r>
          </a:p>
        </p:txBody>
      </p:sp>
      <p:sp>
        <p:nvSpPr>
          <p:cNvPr id="10243" name="Content Placeholder 2">
            <a:extLst>
              <a:ext uri="{FF2B5EF4-FFF2-40B4-BE49-F238E27FC236}">
                <a16:creationId xmlns:a16="http://schemas.microsoft.com/office/drawing/2014/main" id="{A73D7344-1EB2-4B0D-BF53-C7284C091622}"/>
              </a:ext>
            </a:extLst>
          </p:cNvPr>
          <p:cNvSpPr>
            <a:spLocks noGrp="1"/>
          </p:cNvSpPr>
          <p:nvPr>
            <p:ph idx="1"/>
          </p:nvPr>
        </p:nvSpPr>
        <p:spPr/>
        <p:txBody>
          <a:bodyPr/>
          <a:lstStyle/>
          <a:p>
            <a:r>
              <a:rPr lang="en-US" altLang="en-US"/>
              <a:t>OSI Reference Model</a:t>
            </a:r>
          </a:p>
        </p:txBody>
      </p:sp>
      <p:pic>
        <p:nvPicPr>
          <p:cNvPr id="10245" name="Picture 2">
            <a:extLst>
              <a:ext uri="{FF2B5EF4-FFF2-40B4-BE49-F238E27FC236}">
                <a16:creationId xmlns:a16="http://schemas.microsoft.com/office/drawing/2014/main" id="{07AA8064-137E-434B-B8B9-E9DB4C2C5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43200"/>
            <a:ext cx="68437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43000" y="914400"/>
            <a:ext cx="6705600" cy="4508053"/>
          </a:xfrm>
          <a:prstGeom prst="rect">
            <a:avLst/>
          </a:prstGeom>
        </p:spPr>
      </p:pic>
      <p:sp>
        <p:nvSpPr>
          <p:cNvPr id="6" name="Right Arrow 5"/>
          <p:cNvSpPr/>
          <p:nvPr/>
        </p:nvSpPr>
        <p:spPr bwMode="auto">
          <a:xfrm rot="16200000">
            <a:off x="6096000" y="4648200"/>
            <a:ext cx="609600" cy="304800"/>
          </a:xfrm>
          <a:prstGeom prst="rightArrow">
            <a:avLst>
              <a:gd name="adj1" fmla="val 50000"/>
              <a:gd name="adj2" fmla="val 8600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2971800" y="775900"/>
            <a:ext cx="646331" cy="276999"/>
          </a:xfrm>
          <a:prstGeom prst="rect">
            <a:avLst/>
          </a:prstGeom>
          <a:noFill/>
        </p:spPr>
        <p:txBody>
          <a:bodyPr wrap="none" rtlCol="0">
            <a:spAutoFit/>
          </a:bodyPr>
          <a:lstStyle/>
          <a:p>
            <a:r>
              <a:rPr lang="en-US" sz="1200" dirty="0" smtClean="0"/>
              <a:t>Sender</a:t>
            </a:r>
            <a:endParaRPr lang="en-US" sz="1200" dirty="0"/>
          </a:p>
        </p:txBody>
      </p:sp>
      <p:sp>
        <p:nvSpPr>
          <p:cNvPr id="8" name="TextBox 7"/>
          <p:cNvSpPr txBox="1"/>
          <p:nvPr/>
        </p:nvSpPr>
        <p:spPr>
          <a:xfrm>
            <a:off x="6705600" y="789801"/>
            <a:ext cx="760144" cy="276999"/>
          </a:xfrm>
          <a:prstGeom prst="rect">
            <a:avLst/>
          </a:prstGeom>
          <a:noFill/>
        </p:spPr>
        <p:txBody>
          <a:bodyPr wrap="none" rtlCol="0">
            <a:spAutoFit/>
          </a:bodyPr>
          <a:lstStyle/>
          <a:p>
            <a:r>
              <a:rPr lang="en-US" sz="1200" dirty="0" smtClean="0"/>
              <a:t>Receiver</a:t>
            </a:r>
            <a:endParaRPr lang="en-US" sz="1200" dirty="0"/>
          </a:p>
        </p:txBody>
      </p:sp>
    </p:spTree>
    <p:extLst>
      <p:ext uri="{BB962C8B-B14F-4D97-AF65-F5344CB8AC3E}">
        <p14:creationId xmlns:p14="http://schemas.microsoft.com/office/powerpoint/2010/main" val="318302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1000" y="1926489"/>
            <a:ext cx="5486400" cy="2238470"/>
          </a:xfrm>
          <a:prstGeom prst="rect">
            <a:avLst/>
          </a:prstGeom>
        </p:spPr>
      </p:pic>
      <p:pic>
        <p:nvPicPr>
          <p:cNvPr id="10" name="Picture 9"/>
          <p:cNvPicPr>
            <a:picLocks noChangeAspect="1"/>
          </p:cNvPicPr>
          <p:nvPr/>
        </p:nvPicPr>
        <p:blipFill>
          <a:blip r:embed="rId3"/>
          <a:stretch>
            <a:fillRect/>
          </a:stretch>
        </p:blipFill>
        <p:spPr>
          <a:xfrm>
            <a:off x="6324600" y="1600200"/>
            <a:ext cx="2132963" cy="3700038"/>
          </a:xfrm>
          <a:prstGeom prst="rect">
            <a:avLst/>
          </a:prstGeom>
          <a:ln w="28575">
            <a:solidFill>
              <a:schemeClr val="accent6"/>
            </a:solidFill>
          </a:ln>
        </p:spPr>
      </p:pic>
      <p:sp>
        <p:nvSpPr>
          <p:cNvPr id="14" name="Title 1"/>
          <p:cNvSpPr>
            <a:spLocks noGrp="1"/>
          </p:cNvSpPr>
          <p:nvPr>
            <p:ph type="title"/>
          </p:nvPr>
        </p:nvSpPr>
        <p:spPr>
          <a:xfrm>
            <a:off x="0" y="7027"/>
            <a:ext cx="9144000" cy="654621"/>
          </a:xfrm>
        </p:spPr>
        <p:txBody>
          <a:bodyPr/>
          <a:lstStyle/>
          <a:p>
            <a:r>
              <a:rPr lang="en-US" dirty="0" smtClean="0">
                <a:solidFill>
                  <a:schemeClr val="bg1"/>
                </a:solidFill>
              </a:rPr>
              <a:t>Physical Layer</a:t>
            </a:r>
            <a:endParaRPr lang="en-US" dirty="0">
              <a:solidFill>
                <a:schemeClr val="bg1"/>
              </a:solidFill>
            </a:endParaRPr>
          </a:p>
        </p:txBody>
      </p:sp>
      <p:pic>
        <p:nvPicPr>
          <p:cNvPr id="16" name="Picture 15"/>
          <p:cNvPicPr>
            <a:picLocks noChangeAspect="1"/>
          </p:cNvPicPr>
          <p:nvPr/>
        </p:nvPicPr>
        <p:blipFill>
          <a:blip r:embed="rId4"/>
          <a:stretch>
            <a:fillRect/>
          </a:stretch>
        </p:blipFill>
        <p:spPr>
          <a:xfrm>
            <a:off x="609600" y="5300238"/>
            <a:ext cx="5410200" cy="1361143"/>
          </a:xfrm>
          <a:prstGeom prst="rect">
            <a:avLst/>
          </a:prstGeom>
        </p:spPr>
      </p:pic>
    </p:spTree>
    <p:extLst>
      <p:ext uri="{BB962C8B-B14F-4D97-AF65-F5344CB8AC3E}">
        <p14:creationId xmlns:p14="http://schemas.microsoft.com/office/powerpoint/2010/main" val="3524024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61BB49A7-B57D-422C-BE0F-6102BCF34650}"/>
              </a:ext>
            </a:extLst>
          </p:cNvPr>
          <p:cNvSpPr>
            <a:spLocks noGrp="1"/>
          </p:cNvSpPr>
          <p:nvPr>
            <p:ph type="title"/>
          </p:nvPr>
        </p:nvSpPr>
        <p:spPr>
          <a:xfrm>
            <a:off x="0" y="228600"/>
            <a:ext cx="9144000" cy="1143000"/>
          </a:xfrm>
          <a:solidFill>
            <a:srgbClr val="A84873"/>
          </a:solidFill>
        </p:spPr>
        <p:txBody>
          <a:bodyPr/>
          <a:lstStyle/>
          <a:p>
            <a:r>
              <a:rPr lang="en-US" altLang="en-US" dirty="0">
                <a:solidFill>
                  <a:schemeClr val="bg1"/>
                </a:solidFill>
              </a:rPr>
              <a:t>What is Communication?</a:t>
            </a:r>
          </a:p>
        </p:txBody>
      </p:sp>
      <p:sp>
        <p:nvSpPr>
          <p:cNvPr id="2" name="TextBox 1"/>
          <p:cNvSpPr txBox="1"/>
          <p:nvPr/>
        </p:nvSpPr>
        <p:spPr>
          <a:xfrm>
            <a:off x="1" y="1905000"/>
            <a:ext cx="8915400" cy="2308324"/>
          </a:xfrm>
          <a:prstGeom prst="rect">
            <a:avLst/>
          </a:prstGeom>
          <a:noFill/>
        </p:spPr>
        <p:txBody>
          <a:bodyPr wrap="square" rtlCol="0">
            <a:spAutoFit/>
          </a:bodyPr>
          <a:lstStyle/>
          <a:p>
            <a:pPr marL="342900" indent="-342900">
              <a:buFont typeface="Arial" panose="020B0604020202020204" pitchFamily="34" charset="0"/>
              <a:buChar char="•"/>
            </a:pPr>
            <a:r>
              <a:rPr lang="en-US" b="0" dirty="0">
                <a:solidFill>
                  <a:srgbClr val="231F20"/>
                </a:solidFill>
                <a:latin typeface="Calibri" panose="020F0502020204030204" pitchFamily="34" charset="0"/>
                <a:cs typeface="Calibri" panose="020F0502020204030204" pitchFamily="34" charset="0"/>
              </a:rPr>
              <a:t>Computer </a:t>
            </a:r>
            <a:r>
              <a:rPr lang="en-US" dirty="0">
                <a:solidFill>
                  <a:srgbClr val="231F20"/>
                </a:solidFill>
                <a:latin typeface="Calibri" panose="020F0502020204030204" pitchFamily="34" charset="0"/>
                <a:cs typeface="Calibri" panose="020F0502020204030204" pitchFamily="34" charset="0"/>
              </a:rPr>
              <a:t>communications </a:t>
            </a:r>
            <a:r>
              <a:rPr lang="en-US" b="0" dirty="0">
                <a:solidFill>
                  <a:srgbClr val="231F20"/>
                </a:solidFill>
                <a:latin typeface="Calibri" panose="020F0502020204030204" pitchFamily="34" charset="0"/>
                <a:cs typeface="Calibri" panose="020F0502020204030204" pitchFamily="34" charset="0"/>
              </a:rPr>
              <a:t>describes a process in which two or more </a:t>
            </a:r>
            <a:r>
              <a:rPr lang="en-US" b="0" dirty="0" smtClean="0">
                <a:solidFill>
                  <a:srgbClr val="231F20"/>
                </a:solidFill>
                <a:latin typeface="Calibri" panose="020F0502020204030204" pitchFamily="34" charset="0"/>
                <a:cs typeface="Calibri" panose="020F0502020204030204" pitchFamily="34" charset="0"/>
              </a:rPr>
              <a:t>computers/devices </a:t>
            </a:r>
            <a:r>
              <a:rPr lang="en-US" b="0" dirty="0">
                <a:solidFill>
                  <a:srgbClr val="231F20"/>
                </a:solidFill>
                <a:latin typeface="Calibri" panose="020F0502020204030204" pitchFamily="34" charset="0"/>
                <a:cs typeface="Calibri" panose="020F0502020204030204" pitchFamily="34" charset="0"/>
              </a:rPr>
              <a:t>transfer data, instructions, and information. </a:t>
            </a:r>
            <a:endParaRPr lang="en-US" b="0" dirty="0" smtClean="0">
              <a:solidFill>
                <a:srgbClr val="231F2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0" dirty="0">
                <a:solidFill>
                  <a:srgbClr val="231F20"/>
                </a:solidFill>
                <a:latin typeface="Calibri" panose="020F0502020204030204" pitchFamily="34" charset="0"/>
                <a:cs typeface="Calibri" panose="020F0502020204030204" pitchFamily="34" charset="0"/>
              </a:rPr>
              <a:t>Some communications involve cables and wires; others are sent wirelessly through the air. </a:t>
            </a:r>
          </a:p>
          <a:p>
            <a:pPr marL="342900" indent="-342900">
              <a:buFont typeface="Arial" panose="020B0604020202020204" pitchFamily="34" charset="0"/>
              <a:buChar char="•"/>
            </a:pPr>
            <a:endParaRPr lang="en-US" b="0" dirty="0">
              <a:solidFill>
                <a:srgbClr val="231F20"/>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a:stretch>
            <a:fillRect/>
          </a:stretch>
        </p:blipFill>
        <p:spPr>
          <a:xfrm>
            <a:off x="2667000" y="3819608"/>
            <a:ext cx="3071813" cy="2983907"/>
          </a:xfrm>
          <a:prstGeom prst="rect">
            <a:avLst/>
          </a:prstGeom>
        </p:spPr>
      </p:pic>
      <p:sp>
        <p:nvSpPr>
          <p:cNvPr id="4" name="Rectangle 3"/>
          <p:cNvSpPr/>
          <p:nvPr/>
        </p:nvSpPr>
        <p:spPr>
          <a:xfrm>
            <a:off x="5867400" y="6240076"/>
            <a:ext cx="3124200" cy="523220"/>
          </a:xfrm>
          <a:prstGeom prst="rect">
            <a:avLst/>
          </a:prstGeom>
        </p:spPr>
        <p:txBody>
          <a:bodyPr wrap="square">
            <a:spAutoFit/>
          </a:bodyPr>
          <a:lstStyle/>
          <a:p>
            <a:r>
              <a:rPr lang="en-US" sz="1400" b="0" i="1" dirty="0">
                <a:solidFill>
                  <a:srgbClr val="231F20"/>
                </a:solidFill>
                <a:latin typeface="Calibri" panose="020F0502020204030204" pitchFamily="34" charset="0"/>
                <a:cs typeface="Calibri" panose="020F0502020204030204" pitchFamily="34" charset="0"/>
              </a:rPr>
              <a:t>Figure shows a sample communications system.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982" y="695395"/>
            <a:ext cx="5352218" cy="3343205"/>
          </a:xfrm>
          <a:prstGeom prst="rect">
            <a:avLst/>
          </a:prstGeom>
        </p:spPr>
      </p:pic>
      <p:pic>
        <p:nvPicPr>
          <p:cNvPr id="5" name="Picture 4"/>
          <p:cNvPicPr>
            <a:picLocks noChangeAspect="1"/>
          </p:cNvPicPr>
          <p:nvPr/>
        </p:nvPicPr>
        <p:blipFill>
          <a:blip r:embed="rId3"/>
          <a:stretch>
            <a:fillRect/>
          </a:stretch>
        </p:blipFill>
        <p:spPr>
          <a:xfrm>
            <a:off x="5468182" y="1143000"/>
            <a:ext cx="3576889" cy="2133600"/>
          </a:xfrm>
          <a:prstGeom prst="rect">
            <a:avLst/>
          </a:prstGeom>
        </p:spPr>
      </p:pic>
      <p:sp>
        <p:nvSpPr>
          <p:cNvPr id="6" name="TextBox 5"/>
          <p:cNvSpPr txBox="1"/>
          <p:nvPr/>
        </p:nvSpPr>
        <p:spPr>
          <a:xfrm>
            <a:off x="0" y="228600"/>
            <a:ext cx="3953326" cy="461665"/>
          </a:xfrm>
          <a:prstGeom prst="rect">
            <a:avLst/>
          </a:prstGeom>
          <a:noFill/>
        </p:spPr>
        <p:txBody>
          <a:bodyPr wrap="none" rtlCol="0">
            <a:spAutoFit/>
          </a:bodyPr>
          <a:lstStyle/>
          <a:p>
            <a:r>
              <a:rPr lang="en-US" u="sng" dirty="0" smtClean="0"/>
              <a:t>Functions of Physical Layer:</a:t>
            </a:r>
            <a:endParaRPr lang="en-US" u="sng" dirty="0"/>
          </a:p>
        </p:txBody>
      </p:sp>
      <p:pic>
        <p:nvPicPr>
          <p:cNvPr id="7" name="Picture 6"/>
          <p:cNvPicPr>
            <a:picLocks noChangeAspect="1"/>
          </p:cNvPicPr>
          <p:nvPr/>
        </p:nvPicPr>
        <p:blipFill>
          <a:blip r:embed="rId4"/>
          <a:stretch>
            <a:fillRect/>
          </a:stretch>
        </p:blipFill>
        <p:spPr>
          <a:xfrm>
            <a:off x="1219200" y="4876800"/>
            <a:ext cx="7334250" cy="1647825"/>
          </a:xfrm>
          <a:prstGeom prst="rect">
            <a:avLst/>
          </a:prstGeom>
        </p:spPr>
      </p:pic>
    </p:spTree>
    <p:extLst>
      <p:ext uri="{BB962C8B-B14F-4D97-AF65-F5344CB8AC3E}">
        <p14:creationId xmlns:p14="http://schemas.microsoft.com/office/powerpoint/2010/main" val="408542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7027"/>
            <a:ext cx="9144000" cy="654621"/>
          </a:xfrm>
        </p:spPr>
        <p:txBody>
          <a:bodyPr/>
          <a:lstStyle/>
          <a:p>
            <a:r>
              <a:rPr lang="en-US" dirty="0" smtClean="0">
                <a:solidFill>
                  <a:schemeClr val="bg1"/>
                </a:solidFill>
              </a:rPr>
              <a:t>Data Link Layer</a:t>
            </a:r>
            <a:endParaRPr lang="en-US" dirty="0">
              <a:solidFill>
                <a:schemeClr val="bg1"/>
              </a:solidFill>
            </a:endParaRPr>
          </a:p>
        </p:txBody>
      </p:sp>
      <p:pic>
        <p:nvPicPr>
          <p:cNvPr id="9" name="Picture 8"/>
          <p:cNvPicPr>
            <a:picLocks noChangeAspect="1"/>
          </p:cNvPicPr>
          <p:nvPr/>
        </p:nvPicPr>
        <p:blipFill>
          <a:blip r:embed="rId2"/>
          <a:stretch>
            <a:fillRect/>
          </a:stretch>
        </p:blipFill>
        <p:spPr>
          <a:xfrm>
            <a:off x="158496" y="892832"/>
            <a:ext cx="5593610" cy="574293"/>
          </a:xfrm>
          <a:prstGeom prst="rect">
            <a:avLst/>
          </a:prstGeom>
        </p:spPr>
      </p:pic>
      <p:sp>
        <p:nvSpPr>
          <p:cNvPr id="10" name="TextBox 9"/>
          <p:cNvSpPr txBox="1"/>
          <p:nvPr/>
        </p:nvSpPr>
        <p:spPr>
          <a:xfrm>
            <a:off x="158496" y="892832"/>
            <a:ext cx="759515" cy="461665"/>
          </a:xfrm>
          <a:prstGeom prst="rect">
            <a:avLst/>
          </a:prstGeom>
          <a:noFill/>
        </p:spPr>
        <p:txBody>
          <a:bodyPr wrap="square" rtlCol="0">
            <a:spAutoFit/>
          </a:bodyPr>
          <a:lstStyle/>
          <a:p>
            <a:pPr marL="342900" indent="-342900">
              <a:buFont typeface="Arial" panose="020B0604020202020204" pitchFamily="34" charset="0"/>
              <a:buChar char="•"/>
            </a:pPr>
            <a:r>
              <a:rPr lang="en-US" dirty="0" smtClean="0"/>
              <a:t> </a:t>
            </a:r>
            <a:endParaRPr lang="en-US" dirty="0"/>
          </a:p>
        </p:txBody>
      </p:sp>
      <p:pic>
        <p:nvPicPr>
          <p:cNvPr id="12" name="Picture 11"/>
          <p:cNvPicPr>
            <a:picLocks noChangeAspect="1"/>
          </p:cNvPicPr>
          <p:nvPr/>
        </p:nvPicPr>
        <p:blipFill>
          <a:blip r:embed="rId3"/>
          <a:stretch>
            <a:fillRect/>
          </a:stretch>
        </p:blipFill>
        <p:spPr>
          <a:xfrm>
            <a:off x="6477000" y="1665877"/>
            <a:ext cx="2152650" cy="3526246"/>
          </a:xfrm>
          <a:prstGeom prst="rect">
            <a:avLst/>
          </a:prstGeom>
          <a:ln w="28575">
            <a:solidFill>
              <a:schemeClr val="accent6"/>
            </a:solidFill>
          </a:ln>
        </p:spPr>
      </p:pic>
      <p:pic>
        <p:nvPicPr>
          <p:cNvPr id="13" name="Picture 12"/>
          <p:cNvPicPr>
            <a:picLocks noChangeAspect="1"/>
          </p:cNvPicPr>
          <p:nvPr/>
        </p:nvPicPr>
        <p:blipFill>
          <a:blip r:embed="rId4"/>
          <a:stretch>
            <a:fillRect/>
          </a:stretch>
        </p:blipFill>
        <p:spPr>
          <a:xfrm>
            <a:off x="12192" y="4336841"/>
            <a:ext cx="5739914" cy="2458513"/>
          </a:xfrm>
          <a:prstGeom prst="rect">
            <a:avLst/>
          </a:prstGeom>
        </p:spPr>
      </p:pic>
      <p:sp>
        <p:nvSpPr>
          <p:cNvPr id="14" name="TextBox 13"/>
          <p:cNvSpPr txBox="1"/>
          <p:nvPr/>
        </p:nvSpPr>
        <p:spPr>
          <a:xfrm>
            <a:off x="131064" y="3611869"/>
            <a:ext cx="4177747" cy="461665"/>
          </a:xfrm>
          <a:prstGeom prst="rect">
            <a:avLst/>
          </a:prstGeom>
          <a:noFill/>
        </p:spPr>
        <p:txBody>
          <a:bodyPr wrap="none" rtlCol="0">
            <a:spAutoFit/>
          </a:bodyPr>
          <a:lstStyle/>
          <a:p>
            <a:r>
              <a:rPr lang="en-US" u="sng" dirty="0" smtClean="0"/>
              <a:t>Functions of Data Link Layer:</a:t>
            </a:r>
            <a:endParaRPr lang="en-US" u="sng" dirty="0"/>
          </a:p>
        </p:txBody>
      </p:sp>
      <p:sp>
        <p:nvSpPr>
          <p:cNvPr id="19" name="Rectangle 18"/>
          <p:cNvSpPr/>
          <p:nvPr/>
        </p:nvSpPr>
        <p:spPr>
          <a:xfrm>
            <a:off x="158496" y="1532680"/>
            <a:ext cx="5763768" cy="1815882"/>
          </a:xfrm>
          <a:prstGeom prst="rect">
            <a:avLst/>
          </a:prstGeom>
        </p:spPr>
        <p:txBody>
          <a:bodyPr wrap="square">
            <a:spAutoFit/>
          </a:bodyPr>
          <a:lstStyle/>
          <a:p>
            <a:pPr marL="285750" indent="-285750">
              <a:buFont typeface="Arial" panose="020B0604020202020204" pitchFamily="34" charset="0"/>
              <a:buChar char="•"/>
            </a:pPr>
            <a:r>
              <a:rPr lang="en-US" sz="1400" b="0" dirty="0">
                <a:solidFill>
                  <a:srgbClr val="000000"/>
                </a:solidFill>
                <a:latin typeface="Nunito"/>
              </a:rPr>
              <a:t>The </a:t>
            </a:r>
            <a:r>
              <a:rPr lang="en-US" sz="1400" dirty="0">
                <a:solidFill>
                  <a:srgbClr val="000000"/>
                </a:solidFill>
                <a:latin typeface="Nunito"/>
              </a:rPr>
              <a:t>Network Interface Card (NIC) </a:t>
            </a:r>
            <a:r>
              <a:rPr lang="en-US" sz="1400" b="0" dirty="0">
                <a:solidFill>
                  <a:srgbClr val="000000"/>
                </a:solidFill>
                <a:latin typeface="Nunito"/>
              </a:rPr>
              <a:t>that you plug your Ethernet wire into </a:t>
            </a:r>
            <a:r>
              <a:rPr lang="en-US" sz="1400" b="0" dirty="0" smtClean="0">
                <a:solidFill>
                  <a:srgbClr val="000000"/>
                </a:solidFill>
                <a:latin typeface="Nunito"/>
              </a:rPr>
              <a:t>handles </a:t>
            </a:r>
            <a:r>
              <a:rPr lang="en-US" sz="1400" b="0" dirty="0">
                <a:solidFill>
                  <a:srgbClr val="000000"/>
                </a:solidFill>
                <a:latin typeface="Nunito"/>
              </a:rPr>
              <a:t>the Layer 2 functionality. </a:t>
            </a:r>
            <a:endParaRPr lang="en-US" sz="1400" b="0" dirty="0" smtClean="0">
              <a:solidFill>
                <a:srgbClr val="000000"/>
              </a:solidFill>
              <a:latin typeface="Nunito"/>
            </a:endParaRPr>
          </a:p>
          <a:p>
            <a:pPr marL="285750" indent="-285750">
              <a:buFont typeface="Arial" panose="020B0604020202020204" pitchFamily="34" charset="0"/>
              <a:buChar char="•"/>
            </a:pPr>
            <a:r>
              <a:rPr lang="en-US" sz="1400" b="0" dirty="0" smtClean="0">
                <a:solidFill>
                  <a:srgbClr val="000000"/>
                </a:solidFill>
                <a:latin typeface="Nunito"/>
              </a:rPr>
              <a:t>It </a:t>
            </a:r>
            <a:r>
              <a:rPr lang="en-US" sz="1400" b="0" dirty="0">
                <a:solidFill>
                  <a:srgbClr val="000000"/>
                </a:solidFill>
                <a:latin typeface="Nunito"/>
              </a:rPr>
              <a:t>receives signals from the wire, and transmits signals on to the </a:t>
            </a:r>
            <a:r>
              <a:rPr lang="en-US" sz="1400" b="0" dirty="0" smtClean="0">
                <a:solidFill>
                  <a:srgbClr val="000000"/>
                </a:solidFill>
                <a:latin typeface="Nunito"/>
              </a:rPr>
              <a:t>wire.</a:t>
            </a:r>
          </a:p>
          <a:p>
            <a:pPr marL="742950" lvl="1" indent="-285750">
              <a:buFont typeface="Courier New" panose="02070309020205020404" pitchFamily="49" charset="0"/>
              <a:buChar char="o"/>
            </a:pPr>
            <a:r>
              <a:rPr lang="en-US" sz="1400" b="0" dirty="0" smtClean="0">
                <a:solidFill>
                  <a:srgbClr val="000000"/>
                </a:solidFill>
                <a:latin typeface="Nunito"/>
              </a:rPr>
              <a:t>Your Wi-Fi </a:t>
            </a:r>
            <a:r>
              <a:rPr lang="en-US" sz="1400" b="0" dirty="0">
                <a:solidFill>
                  <a:srgbClr val="000000"/>
                </a:solidFill>
                <a:latin typeface="Nunito"/>
              </a:rPr>
              <a:t>NIC works the same way, receiving and transmitting </a:t>
            </a:r>
            <a:endParaRPr lang="en-US" sz="1400" b="0" dirty="0" smtClean="0">
              <a:solidFill>
                <a:srgbClr val="000000"/>
              </a:solidFill>
              <a:latin typeface="Nunito"/>
            </a:endParaRPr>
          </a:p>
          <a:p>
            <a:pPr lvl="1"/>
            <a:r>
              <a:rPr lang="en-US" sz="1400" b="0" dirty="0">
                <a:solidFill>
                  <a:srgbClr val="000000"/>
                </a:solidFill>
                <a:latin typeface="Nunito"/>
              </a:rPr>
              <a:t> </a:t>
            </a:r>
            <a:r>
              <a:rPr lang="en-US" sz="1400" b="0" dirty="0" smtClean="0">
                <a:solidFill>
                  <a:srgbClr val="000000"/>
                </a:solidFill>
                <a:latin typeface="Nunito"/>
              </a:rPr>
              <a:t>     radio </a:t>
            </a:r>
            <a:r>
              <a:rPr lang="en-US" sz="1400" b="0" dirty="0">
                <a:solidFill>
                  <a:srgbClr val="000000"/>
                </a:solidFill>
                <a:latin typeface="Nunito"/>
              </a:rPr>
              <a:t>waves which are then interpreted as a series of 1’s and </a:t>
            </a:r>
            <a:r>
              <a:rPr lang="en-US" sz="1400" b="0" dirty="0" smtClean="0">
                <a:solidFill>
                  <a:srgbClr val="000000"/>
                </a:solidFill>
                <a:latin typeface="Nunito"/>
              </a:rPr>
              <a:t>     </a:t>
            </a:r>
          </a:p>
          <a:p>
            <a:pPr lvl="1"/>
            <a:r>
              <a:rPr lang="en-US" sz="1400" b="0" dirty="0">
                <a:solidFill>
                  <a:srgbClr val="000000"/>
                </a:solidFill>
                <a:latin typeface="Nunito"/>
              </a:rPr>
              <a:t> </a:t>
            </a:r>
            <a:r>
              <a:rPr lang="en-US" sz="1400" b="0" dirty="0" smtClean="0">
                <a:solidFill>
                  <a:srgbClr val="000000"/>
                </a:solidFill>
                <a:latin typeface="Nunito"/>
              </a:rPr>
              <a:t>     0’s.</a:t>
            </a:r>
            <a:endParaRPr lang="en-US" sz="1400" b="0" dirty="0">
              <a:solidFill>
                <a:srgbClr val="000000"/>
              </a:solidFill>
              <a:latin typeface="Nunito"/>
            </a:endParaRPr>
          </a:p>
        </p:txBody>
      </p:sp>
    </p:spTree>
    <p:extLst>
      <p:ext uri="{BB962C8B-B14F-4D97-AF65-F5344CB8AC3E}">
        <p14:creationId xmlns:p14="http://schemas.microsoft.com/office/powerpoint/2010/main" val="1635551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76200"/>
            <a:ext cx="5867400" cy="523220"/>
          </a:xfrm>
          <a:prstGeom prst="rect">
            <a:avLst/>
          </a:prstGeom>
          <a:noFill/>
        </p:spPr>
        <p:txBody>
          <a:bodyPr wrap="square" rtlCol="0">
            <a:spAutoFit/>
          </a:bodyPr>
          <a:lstStyle/>
          <a:p>
            <a:r>
              <a:rPr lang="en-US" sz="2800" dirty="0" smtClean="0"/>
              <a:t>MAC (Medium Access Control) </a:t>
            </a:r>
            <a:endParaRPr lang="en-US" sz="2800" dirty="0"/>
          </a:p>
        </p:txBody>
      </p:sp>
      <p:pic>
        <p:nvPicPr>
          <p:cNvPr id="6" name="Picture 5"/>
          <p:cNvPicPr>
            <a:picLocks noChangeAspect="1"/>
          </p:cNvPicPr>
          <p:nvPr/>
        </p:nvPicPr>
        <p:blipFill>
          <a:blip r:embed="rId2"/>
          <a:stretch>
            <a:fillRect/>
          </a:stretch>
        </p:blipFill>
        <p:spPr>
          <a:xfrm>
            <a:off x="685800" y="990600"/>
            <a:ext cx="4114800" cy="2438400"/>
          </a:xfrm>
          <a:prstGeom prst="rect">
            <a:avLst/>
          </a:prstGeom>
        </p:spPr>
      </p:pic>
      <p:pic>
        <p:nvPicPr>
          <p:cNvPr id="8" name="Picture 7"/>
          <p:cNvPicPr>
            <a:picLocks noChangeAspect="1"/>
          </p:cNvPicPr>
          <p:nvPr/>
        </p:nvPicPr>
        <p:blipFill>
          <a:blip r:embed="rId3"/>
          <a:stretch>
            <a:fillRect/>
          </a:stretch>
        </p:blipFill>
        <p:spPr>
          <a:xfrm>
            <a:off x="1081006" y="4035180"/>
            <a:ext cx="3324387" cy="2057400"/>
          </a:xfrm>
          <a:prstGeom prst="rect">
            <a:avLst/>
          </a:prstGeom>
        </p:spPr>
      </p:pic>
      <p:pic>
        <p:nvPicPr>
          <p:cNvPr id="10" name="Picture 9"/>
          <p:cNvPicPr>
            <a:picLocks noChangeAspect="1"/>
          </p:cNvPicPr>
          <p:nvPr/>
        </p:nvPicPr>
        <p:blipFill>
          <a:blip r:embed="rId4"/>
          <a:stretch>
            <a:fillRect/>
          </a:stretch>
        </p:blipFill>
        <p:spPr>
          <a:xfrm>
            <a:off x="5181600" y="1166232"/>
            <a:ext cx="3322320" cy="1824362"/>
          </a:xfrm>
          <a:prstGeom prst="rect">
            <a:avLst/>
          </a:prstGeom>
        </p:spPr>
      </p:pic>
      <p:pic>
        <p:nvPicPr>
          <p:cNvPr id="12" name="Picture 11"/>
          <p:cNvPicPr>
            <a:picLocks noChangeAspect="1"/>
          </p:cNvPicPr>
          <p:nvPr/>
        </p:nvPicPr>
        <p:blipFill>
          <a:blip r:embed="rId5"/>
          <a:stretch>
            <a:fillRect/>
          </a:stretch>
        </p:blipFill>
        <p:spPr>
          <a:xfrm>
            <a:off x="4971177" y="3730380"/>
            <a:ext cx="3532743" cy="2398776"/>
          </a:xfrm>
          <a:prstGeom prst="rect">
            <a:avLst/>
          </a:prstGeom>
        </p:spPr>
      </p:pic>
    </p:spTree>
    <p:extLst>
      <p:ext uri="{BB962C8B-B14F-4D97-AF65-F5344CB8AC3E}">
        <p14:creationId xmlns:p14="http://schemas.microsoft.com/office/powerpoint/2010/main" val="36483485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779" y="304800"/>
            <a:ext cx="5510021" cy="2286000"/>
          </a:xfrm>
          <a:prstGeom prst="rect">
            <a:avLst/>
          </a:prstGeom>
        </p:spPr>
      </p:pic>
      <p:pic>
        <p:nvPicPr>
          <p:cNvPr id="5" name="Picture 4"/>
          <p:cNvPicPr>
            <a:picLocks noChangeAspect="1"/>
          </p:cNvPicPr>
          <p:nvPr/>
        </p:nvPicPr>
        <p:blipFill>
          <a:blip r:embed="rId3"/>
          <a:stretch>
            <a:fillRect/>
          </a:stretch>
        </p:blipFill>
        <p:spPr>
          <a:xfrm>
            <a:off x="2883789" y="2971800"/>
            <a:ext cx="3200400" cy="2714119"/>
          </a:xfrm>
          <a:prstGeom prst="rect">
            <a:avLst/>
          </a:prstGeom>
        </p:spPr>
      </p:pic>
      <p:cxnSp>
        <p:nvCxnSpPr>
          <p:cNvPr id="7" name="Straight Arrow Connector 6"/>
          <p:cNvCxnSpPr/>
          <p:nvPr/>
        </p:nvCxnSpPr>
        <p:spPr bwMode="auto">
          <a:xfrm>
            <a:off x="5334000" y="4419600"/>
            <a:ext cx="1524000" cy="7620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pic>
        <p:nvPicPr>
          <p:cNvPr id="10" name="Picture 9"/>
          <p:cNvPicPr>
            <a:picLocks noChangeAspect="1"/>
          </p:cNvPicPr>
          <p:nvPr/>
        </p:nvPicPr>
        <p:blipFill>
          <a:blip r:embed="rId4"/>
          <a:stretch>
            <a:fillRect/>
          </a:stretch>
        </p:blipFill>
        <p:spPr>
          <a:xfrm>
            <a:off x="6324600" y="5218176"/>
            <a:ext cx="2133600" cy="601417"/>
          </a:xfrm>
          <a:prstGeom prst="rect">
            <a:avLst/>
          </a:prstGeom>
        </p:spPr>
      </p:pic>
      <p:cxnSp>
        <p:nvCxnSpPr>
          <p:cNvPr id="12" name="Straight Arrow Connector 11"/>
          <p:cNvCxnSpPr/>
          <p:nvPr/>
        </p:nvCxnSpPr>
        <p:spPr bwMode="auto">
          <a:xfrm flipH="1">
            <a:off x="2286000" y="4419600"/>
            <a:ext cx="1371600" cy="838200"/>
          </a:xfrm>
          <a:prstGeom prst="straightConnector1">
            <a:avLst/>
          </a:prstGeom>
          <a:ln>
            <a:solidFill>
              <a:srgbClr val="7030A0"/>
            </a:solidFill>
            <a:headEnd type="none" w="med" len="med"/>
            <a:tailEnd type="triangle"/>
          </a:ln>
        </p:spPr>
        <p:style>
          <a:lnRef idx="1">
            <a:schemeClr val="accent6"/>
          </a:lnRef>
          <a:fillRef idx="0">
            <a:schemeClr val="accent6"/>
          </a:fillRef>
          <a:effectRef idx="0">
            <a:schemeClr val="accent6"/>
          </a:effectRef>
          <a:fontRef idx="minor">
            <a:schemeClr val="tx1"/>
          </a:fontRef>
        </p:style>
      </p:cxnSp>
      <p:pic>
        <p:nvPicPr>
          <p:cNvPr id="14" name="Picture 13"/>
          <p:cNvPicPr>
            <a:picLocks noChangeAspect="1"/>
          </p:cNvPicPr>
          <p:nvPr/>
        </p:nvPicPr>
        <p:blipFill>
          <a:blip r:embed="rId5"/>
          <a:stretch>
            <a:fillRect/>
          </a:stretch>
        </p:blipFill>
        <p:spPr>
          <a:xfrm>
            <a:off x="896437" y="5362069"/>
            <a:ext cx="1756085" cy="457524"/>
          </a:xfrm>
          <a:prstGeom prst="rect">
            <a:avLst/>
          </a:prstGeom>
        </p:spPr>
      </p:pic>
    </p:spTree>
    <p:extLst>
      <p:ext uri="{BB962C8B-B14F-4D97-AF65-F5344CB8AC3E}">
        <p14:creationId xmlns:p14="http://schemas.microsoft.com/office/powerpoint/2010/main" val="2759334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4495800"/>
            <a:ext cx="6934200" cy="954107"/>
          </a:xfrm>
          <a:prstGeom prst="rect">
            <a:avLst/>
          </a:prstGeom>
          <a:ln w="38100">
            <a:solidFill>
              <a:srgbClr val="FF43CE"/>
            </a:solidFill>
          </a:ln>
        </p:spPr>
        <p:txBody>
          <a:bodyPr wrap="square">
            <a:spAutoFit/>
          </a:bodyPr>
          <a:lstStyle/>
          <a:p>
            <a:pPr algn="ctr"/>
            <a:r>
              <a:rPr lang="en-US" sz="2800" i="1" dirty="0" smtClean="0">
                <a:solidFill>
                  <a:srgbClr val="000000"/>
                </a:solidFill>
                <a:latin typeface="+mj-lt"/>
              </a:rPr>
              <a:t>This Layer will group </a:t>
            </a:r>
            <a:r>
              <a:rPr lang="en-US" sz="2800" i="1" dirty="0">
                <a:solidFill>
                  <a:srgbClr val="000000"/>
                </a:solidFill>
                <a:latin typeface="+mj-lt"/>
              </a:rPr>
              <a:t>together those 1’s and 0’s into chunks known as Frames</a:t>
            </a:r>
            <a:r>
              <a:rPr lang="en-US" sz="2800" i="1" dirty="0" smtClean="0">
                <a:solidFill>
                  <a:srgbClr val="000000"/>
                </a:solidFill>
                <a:latin typeface="+mj-lt"/>
              </a:rPr>
              <a:t>. </a:t>
            </a:r>
            <a:endParaRPr lang="en-US" sz="2800" i="1" dirty="0">
              <a:latin typeface="+mj-lt"/>
            </a:endParaRPr>
          </a:p>
        </p:txBody>
      </p:sp>
      <p:pic>
        <p:nvPicPr>
          <p:cNvPr id="6" name="Picture 5"/>
          <p:cNvPicPr>
            <a:picLocks noChangeAspect="1"/>
          </p:cNvPicPr>
          <p:nvPr/>
        </p:nvPicPr>
        <p:blipFill>
          <a:blip r:embed="rId2"/>
          <a:stretch>
            <a:fillRect/>
          </a:stretch>
        </p:blipFill>
        <p:spPr>
          <a:xfrm>
            <a:off x="914400" y="228600"/>
            <a:ext cx="7572375" cy="1962150"/>
          </a:xfrm>
          <a:prstGeom prst="rect">
            <a:avLst/>
          </a:prstGeom>
        </p:spPr>
      </p:pic>
    </p:spTree>
    <p:extLst>
      <p:ext uri="{BB962C8B-B14F-4D97-AF65-F5344CB8AC3E}">
        <p14:creationId xmlns:p14="http://schemas.microsoft.com/office/powerpoint/2010/main" val="11929003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0" y="1219200"/>
            <a:ext cx="1885950" cy="3486150"/>
          </a:xfrm>
          <a:prstGeom prst="rect">
            <a:avLst/>
          </a:prstGeom>
          <a:ln w="28575">
            <a:solidFill>
              <a:schemeClr val="accent6"/>
            </a:solidFill>
          </a:ln>
        </p:spPr>
      </p:pic>
      <p:sp>
        <p:nvSpPr>
          <p:cNvPr id="5" name="Title 1"/>
          <p:cNvSpPr>
            <a:spLocks noGrp="1"/>
          </p:cNvSpPr>
          <p:nvPr>
            <p:ph type="title"/>
          </p:nvPr>
        </p:nvSpPr>
        <p:spPr>
          <a:xfrm>
            <a:off x="3048" y="30480"/>
            <a:ext cx="9144000" cy="654621"/>
          </a:xfrm>
        </p:spPr>
        <p:txBody>
          <a:bodyPr/>
          <a:lstStyle/>
          <a:p>
            <a:r>
              <a:rPr lang="en-US" dirty="0" smtClean="0">
                <a:solidFill>
                  <a:schemeClr val="bg1"/>
                </a:solidFill>
              </a:rPr>
              <a:t>Network Layer</a:t>
            </a:r>
            <a:endParaRPr lang="en-US" dirty="0">
              <a:solidFill>
                <a:schemeClr val="bg1"/>
              </a:solidFill>
            </a:endParaRPr>
          </a:p>
        </p:txBody>
      </p:sp>
      <p:sp>
        <p:nvSpPr>
          <p:cNvPr id="6" name="Rectangle 5"/>
          <p:cNvSpPr/>
          <p:nvPr/>
        </p:nvSpPr>
        <p:spPr>
          <a:xfrm>
            <a:off x="152400" y="1484947"/>
            <a:ext cx="6400800" cy="4154984"/>
          </a:xfrm>
          <a:prstGeom prst="rect">
            <a:avLst/>
          </a:prstGeom>
        </p:spPr>
        <p:txBody>
          <a:bodyPr wrap="square">
            <a:spAutoFit/>
          </a:bodyPr>
          <a:lstStyle/>
          <a:p>
            <a:r>
              <a:rPr lang="en-US" sz="2200" b="0" dirty="0">
                <a:solidFill>
                  <a:srgbClr val="000000"/>
                </a:solidFill>
                <a:latin typeface="Arial" panose="020B0604020202020204" pitchFamily="34" charset="0"/>
                <a:cs typeface="Arial" panose="020B0604020202020204" pitchFamily="34" charset="0"/>
              </a:rPr>
              <a:t>The </a:t>
            </a:r>
            <a:r>
              <a:rPr lang="en-US" sz="2200" dirty="0">
                <a:solidFill>
                  <a:srgbClr val="000000"/>
                </a:solidFill>
                <a:latin typeface="Arial" panose="020B0604020202020204" pitchFamily="34" charset="0"/>
                <a:cs typeface="Arial" panose="020B0604020202020204" pitchFamily="34" charset="0"/>
              </a:rPr>
              <a:t>Network layer of the OSI model is responsible for packet delivery from end to end</a:t>
            </a:r>
            <a:r>
              <a:rPr lang="en-US" sz="2200" b="0" dirty="0" smtClean="0">
                <a:solidFill>
                  <a:srgbClr val="000000"/>
                </a:solidFill>
                <a:latin typeface="Arial" panose="020B0604020202020204" pitchFamily="34" charset="0"/>
                <a:cs typeface="Arial" panose="020B0604020202020204" pitchFamily="34" charset="0"/>
              </a:rPr>
              <a:t>.</a:t>
            </a:r>
          </a:p>
          <a:p>
            <a:endParaRPr lang="en-US" sz="2200" b="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b="0" dirty="0">
                <a:solidFill>
                  <a:srgbClr val="000000"/>
                </a:solidFill>
                <a:latin typeface="Arial" panose="020B0604020202020204" pitchFamily="34" charset="0"/>
                <a:cs typeface="Arial" panose="020B0604020202020204" pitchFamily="34" charset="0"/>
              </a:rPr>
              <a:t>It does this by using another addressing scheme that can logically identify every node connected to the Internet. This addressing scheme is known as the Internet Protocol address, or the IP Address</a:t>
            </a:r>
            <a:r>
              <a:rPr lang="en-US" sz="2200" b="0" dirty="0" smtClean="0">
                <a:solidFill>
                  <a:srgbClr val="000000"/>
                </a:solidFill>
                <a:latin typeface="Arial" panose="020B0604020202020204" pitchFamily="34" charset="0"/>
                <a:cs typeface="Arial" panose="020B0604020202020204" pitchFamily="34" charset="0"/>
              </a:rPr>
              <a:t>.</a:t>
            </a:r>
          </a:p>
          <a:p>
            <a:pPr marL="800100" lvl="1" indent="-342900">
              <a:buFont typeface="Courier New" panose="02070309020205020404" pitchFamily="49" charset="0"/>
              <a:buChar char="o"/>
            </a:pPr>
            <a:r>
              <a:rPr lang="en-US" sz="2200" b="0" dirty="0">
                <a:latin typeface="Arial" panose="020B0604020202020204" pitchFamily="34" charset="0"/>
                <a:cs typeface="Arial" panose="020B0604020202020204" pitchFamily="34" charset="0"/>
              </a:rPr>
              <a:t>It is considered logical because an IP address is not a permanent identification of a </a:t>
            </a:r>
            <a:r>
              <a:rPr lang="en-US" sz="2200" b="0" dirty="0" smtClean="0">
                <a:latin typeface="Arial" panose="020B0604020202020204" pitchFamily="34" charset="0"/>
                <a:cs typeface="Arial" panose="020B0604020202020204" pitchFamily="34" charset="0"/>
              </a:rPr>
              <a:t>computer unlike </a:t>
            </a:r>
            <a:r>
              <a:rPr lang="en-US" sz="2200" b="0" dirty="0">
                <a:latin typeface="Arial" panose="020B0604020202020204" pitchFamily="34" charset="0"/>
                <a:cs typeface="Arial" panose="020B0604020202020204" pitchFamily="34" charset="0"/>
              </a:rPr>
              <a:t>the MAC </a:t>
            </a:r>
            <a:r>
              <a:rPr lang="en-US" sz="2200" b="0" dirty="0" smtClean="0">
                <a:latin typeface="Arial" panose="020B0604020202020204" pitchFamily="34" charset="0"/>
                <a:cs typeface="Arial" panose="020B0604020202020204" pitchFamily="34" charset="0"/>
              </a:rPr>
              <a:t>address</a:t>
            </a:r>
            <a:endParaRPr lang="en-US" sz="2200" b="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0078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4800" y="1295400"/>
            <a:ext cx="4644233" cy="3171334"/>
          </a:xfrm>
          <a:prstGeom prst="rect">
            <a:avLst/>
          </a:prstGeom>
        </p:spPr>
      </p:pic>
      <p:sp>
        <p:nvSpPr>
          <p:cNvPr id="6" name="TextBox 5"/>
          <p:cNvSpPr txBox="1"/>
          <p:nvPr/>
        </p:nvSpPr>
        <p:spPr>
          <a:xfrm>
            <a:off x="152400" y="152400"/>
            <a:ext cx="4083169" cy="461665"/>
          </a:xfrm>
          <a:prstGeom prst="rect">
            <a:avLst/>
          </a:prstGeom>
          <a:noFill/>
        </p:spPr>
        <p:txBody>
          <a:bodyPr wrap="none" rtlCol="0">
            <a:spAutoFit/>
          </a:bodyPr>
          <a:lstStyle/>
          <a:p>
            <a:r>
              <a:rPr lang="en-US" u="sng" dirty="0" smtClean="0"/>
              <a:t>Functions of Network Layer:</a:t>
            </a:r>
            <a:endParaRPr lang="en-US" u="sng" dirty="0"/>
          </a:p>
        </p:txBody>
      </p:sp>
      <p:pic>
        <p:nvPicPr>
          <p:cNvPr id="7" name="Picture 6"/>
          <p:cNvPicPr>
            <a:picLocks noChangeAspect="1"/>
          </p:cNvPicPr>
          <p:nvPr/>
        </p:nvPicPr>
        <p:blipFill>
          <a:blip r:embed="rId3"/>
          <a:stretch>
            <a:fillRect/>
          </a:stretch>
        </p:blipFill>
        <p:spPr>
          <a:xfrm>
            <a:off x="6324600" y="1828799"/>
            <a:ext cx="1847850" cy="1521759"/>
          </a:xfrm>
          <a:prstGeom prst="rect">
            <a:avLst/>
          </a:prstGeom>
        </p:spPr>
      </p:pic>
      <p:sp>
        <p:nvSpPr>
          <p:cNvPr id="8" name="Rectangle 7"/>
          <p:cNvSpPr/>
          <p:nvPr/>
        </p:nvSpPr>
        <p:spPr>
          <a:xfrm>
            <a:off x="6019800" y="3350558"/>
            <a:ext cx="2819400" cy="1569660"/>
          </a:xfrm>
          <a:prstGeom prst="rect">
            <a:avLst/>
          </a:prstGeom>
        </p:spPr>
        <p:txBody>
          <a:bodyPr wrap="square">
            <a:spAutoFit/>
          </a:bodyPr>
          <a:lstStyle/>
          <a:p>
            <a:pPr algn="just"/>
            <a:r>
              <a:rPr lang="en-US" sz="1200" b="0" dirty="0">
                <a:solidFill>
                  <a:srgbClr val="000000"/>
                </a:solidFill>
                <a:latin typeface="+mj-lt"/>
              </a:rPr>
              <a:t>Routers are Network Devices that operate at Layer 3 of the OSI model. </a:t>
            </a:r>
            <a:r>
              <a:rPr lang="en-US" sz="1200" dirty="0">
                <a:solidFill>
                  <a:srgbClr val="000000"/>
                </a:solidFill>
                <a:latin typeface="+mj-lt"/>
              </a:rPr>
              <a:t>A Router’s primary responsibility is to facilitate communication </a:t>
            </a:r>
            <a:r>
              <a:rPr lang="en-US" sz="1200" i="1" dirty="0">
                <a:solidFill>
                  <a:srgbClr val="000000"/>
                </a:solidFill>
                <a:latin typeface="+mj-lt"/>
              </a:rPr>
              <a:t>between</a:t>
            </a:r>
            <a:r>
              <a:rPr lang="en-US" sz="1200" dirty="0">
                <a:solidFill>
                  <a:srgbClr val="000000"/>
                </a:solidFill>
                <a:latin typeface="+mj-lt"/>
              </a:rPr>
              <a:t> Networks</a:t>
            </a:r>
            <a:r>
              <a:rPr lang="en-US" sz="1200" b="0" dirty="0">
                <a:solidFill>
                  <a:srgbClr val="000000"/>
                </a:solidFill>
                <a:latin typeface="+mj-lt"/>
              </a:rPr>
              <a:t>. As such, a Router creates a boundary between two networks. In order to communicate with any device not directly in your network, a router must be used.</a:t>
            </a:r>
            <a:endParaRPr lang="en-US" sz="1200" dirty="0">
              <a:latin typeface="+mj-lt"/>
            </a:endParaRPr>
          </a:p>
        </p:txBody>
      </p:sp>
    </p:spTree>
    <p:extLst>
      <p:ext uri="{BB962C8B-B14F-4D97-AF65-F5344CB8AC3E}">
        <p14:creationId xmlns:p14="http://schemas.microsoft.com/office/powerpoint/2010/main" val="1240057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b="1" dirty="0">
                <a:solidFill>
                  <a:schemeClr val="bg1"/>
                </a:solidFill>
              </a:rPr>
              <a:t>OSI Model – Layer 2 vs. Layer </a:t>
            </a:r>
            <a:r>
              <a:rPr lang="en-US" b="1" dirty="0" smtClean="0">
                <a:solidFill>
                  <a:schemeClr val="bg1"/>
                </a:solidFill>
              </a:rPr>
              <a:t>3</a:t>
            </a:r>
            <a:endParaRPr lang="en-US" dirty="0">
              <a:solidFill>
                <a:schemeClr val="bg1"/>
              </a:solidFill>
            </a:endParaRPr>
          </a:p>
        </p:txBody>
      </p:sp>
      <p:sp>
        <p:nvSpPr>
          <p:cNvPr id="4" name="Rectangle 3"/>
          <p:cNvSpPr/>
          <p:nvPr/>
        </p:nvSpPr>
        <p:spPr>
          <a:xfrm>
            <a:off x="859536" y="5407816"/>
            <a:ext cx="7595616" cy="769441"/>
          </a:xfrm>
          <a:prstGeom prst="rect">
            <a:avLst/>
          </a:prstGeom>
        </p:spPr>
        <p:txBody>
          <a:bodyPr wrap="square">
            <a:spAutoFit/>
          </a:bodyPr>
          <a:lstStyle/>
          <a:p>
            <a:pPr algn="just"/>
            <a:r>
              <a:rPr lang="en-US" sz="1100" b="0" dirty="0" smtClean="0">
                <a:solidFill>
                  <a:srgbClr val="000000"/>
                </a:solidFill>
                <a:latin typeface="+mj-lt"/>
                <a:cs typeface="Arial" panose="020B0604020202020204" pitchFamily="34" charset="0"/>
              </a:rPr>
              <a:t>When </a:t>
            </a:r>
            <a:r>
              <a:rPr lang="en-US" sz="1100" b="0" dirty="0">
                <a:solidFill>
                  <a:srgbClr val="000000"/>
                </a:solidFill>
                <a:latin typeface="+mj-lt"/>
                <a:cs typeface="Arial" panose="020B0604020202020204" pitchFamily="34" charset="0"/>
              </a:rPr>
              <a:t>a computer has data to send, it encapsulates it in a IP header which will include information like the Source and Destination IP addresses of the two “ends” of the communication.</a:t>
            </a:r>
          </a:p>
          <a:p>
            <a:pPr algn="just"/>
            <a:r>
              <a:rPr lang="en-US" sz="1100" b="0" dirty="0">
                <a:solidFill>
                  <a:srgbClr val="000000"/>
                </a:solidFill>
                <a:latin typeface="+mj-lt"/>
                <a:cs typeface="Arial" panose="020B0604020202020204" pitchFamily="34" charset="0"/>
              </a:rPr>
              <a:t>The IP Header and Data are then further encapsulated in a MAC address header, which will include information like the Source and Destination MAC address of the current “hop” in the path towards the final destination</a:t>
            </a:r>
            <a:r>
              <a:rPr lang="en-US" sz="1100" b="0" dirty="0" smtClean="0">
                <a:solidFill>
                  <a:srgbClr val="000000"/>
                </a:solidFill>
                <a:latin typeface="+mj-lt"/>
                <a:cs typeface="Arial" panose="020B0604020202020204" pitchFamily="34" charset="0"/>
              </a:rPr>
              <a:t>.</a:t>
            </a:r>
            <a:endParaRPr lang="en-US" sz="1100" b="0" dirty="0">
              <a:solidFill>
                <a:srgbClr val="000000"/>
              </a:solidFill>
              <a:latin typeface="+mj-lt"/>
              <a:cs typeface="Arial" panose="020B0604020202020204" pitchFamily="34" charset="0"/>
            </a:endParaRPr>
          </a:p>
        </p:txBody>
      </p:sp>
      <p:sp>
        <p:nvSpPr>
          <p:cNvPr id="5" name="Rectangle 4"/>
          <p:cNvSpPr/>
          <p:nvPr/>
        </p:nvSpPr>
        <p:spPr>
          <a:xfrm>
            <a:off x="152400" y="838200"/>
            <a:ext cx="8991600" cy="584775"/>
          </a:xfrm>
          <a:prstGeom prst="rect">
            <a:avLst/>
          </a:prstGeom>
        </p:spPr>
        <p:txBody>
          <a:bodyPr wrap="square">
            <a:spAutoFit/>
          </a:bodyPr>
          <a:lstStyle/>
          <a:p>
            <a:r>
              <a:rPr lang="en-US" sz="1600" b="0" dirty="0">
                <a:solidFill>
                  <a:srgbClr val="000000"/>
                </a:solidFill>
                <a:latin typeface="Arial" panose="020B0604020202020204" pitchFamily="34" charset="0"/>
                <a:cs typeface="Arial" panose="020B0604020202020204" pitchFamily="34" charset="0"/>
              </a:rPr>
              <a:t>The interaction and distinction between Layer 2 and Layer 3 is crucial to understanding how data flows between two computers. </a:t>
            </a:r>
          </a:p>
        </p:txBody>
      </p:sp>
      <p:sp>
        <p:nvSpPr>
          <p:cNvPr id="6" name="Rectangle 5"/>
          <p:cNvSpPr/>
          <p:nvPr/>
        </p:nvSpPr>
        <p:spPr>
          <a:xfrm>
            <a:off x="146304" y="1393529"/>
            <a:ext cx="8839200" cy="830997"/>
          </a:xfrm>
          <a:prstGeom prst="rect">
            <a:avLst/>
          </a:prstGeom>
        </p:spPr>
        <p:txBody>
          <a:bodyPr wrap="square">
            <a:spAutoFit/>
          </a:bodyPr>
          <a:lstStyle/>
          <a:p>
            <a:r>
              <a:rPr lang="en-US" sz="1600" dirty="0">
                <a:solidFill>
                  <a:srgbClr val="000000"/>
                </a:solidFill>
                <a:latin typeface="Arial" panose="020B0604020202020204" pitchFamily="34" charset="0"/>
                <a:cs typeface="Arial" panose="020B0604020202020204" pitchFamily="34" charset="0"/>
              </a:rPr>
              <a:t>For example, </a:t>
            </a:r>
            <a:r>
              <a:rPr lang="en-US" sz="1600" b="0" dirty="0">
                <a:solidFill>
                  <a:srgbClr val="000000"/>
                </a:solidFill>
                <a:latin typeface="Arial" panose="020B0604020202020204" pitchFamily="34" charset="0"/>
                <a:cs typeface="Arial" panose="020B0604020202020204" pitchFamily="34" charset="0"/>
              </a:rPr>
              <a:t>if we already have a unique L2 addressing scheme on every NIC (like MAC addresses), why do we need yet another addressing scheme at L3 (like IP addresses)? Or vice versa?</a:t>
            </a:r>
          </a:p>
        </p:txBody>
      </p:sp>
      <p:sp>
        <p:nvSpPr>
          <p:cNvPr id="7" name="Rectangle 6"/>
          <p:cNvSpPr/>
          <p:nvPr/>
        </p:nvSpPr>
        <p:spPr>
          <a:xfrm>
            <a:off x="120396" y="2259837"/>
            <a:ext cx="8895588" cy="830997"/>
          </a:xfrm>
          <a:prstGeom prst="rect">
            <a:avLst/>
          </a:prstGeom>
        </p:spPr>
        <p:txBody>
          <a:bodyPr wrap="square">
            <a:spAutoFit/>
          </a:bodyPr>
          <a:lstStyle/>
          <a:p>
            <a:r>
              <a:rPr lang="en-US" sz="1600" dirty="0">
                <a:solidFill>
                  <a:srgbClr val="000000"/>
                </a:solidFill>
                <a:latin typeface="Arial" panose="020B0604020202020204" pitchFamily="34" charset="0"/>
                <a:cs typeface="Arial" panose="020B0604020202020204" pitchFamily="34" charset="0"/>
              </a:rPr>
              <a:t>The answer </a:t>
            </a:r>
            <a:r>
              <a:rPr lang="en-US" sz="1600" dirty="0" smtClean="0">
                <a:solidFill>
                  <a:srgbClr val="000000"/>
                </a:solidFill>
                <a:latin typeface="Arial" panose="020B0604020202020204" pitchFamily="34" charset="0"/>
                <a:cs typeface="Arial" panose="020B0604020202020204" pitchFamily="34" charset="0"/>
              </a:rPr>
              <a:t>is: </a:t>
            </a:r>
            <a:r>
              <a:rPr lang="en-US" sz="1600" b="0" dirty="0">
                <a:solidFill>
                  <a:srgbClr val="000000"/>
                </a:solidFill>
                <a:latin typeface="Arial" panose="020B0604020202020204" pitchFamily="34" charset="0"/>
                <a:cs typeface="Arial" panose="020B0604020202020204" pitchFamily="34" charset="0"/>
              </a:rPr>
              <a:t>B</a:t>
            </a:r>
            <a:r>
              <a:rPr lang="en-US" sz="1600" b="0" dirty="0" smtClean="0">
                <a:solidFill>
                  <a:srgbClr val="000000"/>
                </a:solidFill>
                <a:latin typeface="Arial" panose="020B0604020202020204" pitchFamily="34" charset="0"/>
                <a:cs typeface="Arial" panose="020B0604020202020204" pitchFamily="34" charset="0"/>
              </a:rPr>
              <a:t>oth </a:t>
            </a:r>
            <a:r>
              <a:rPr lang="en-US" sz="1600" b="0" dirty="0">
                <a:solidFill>
                  <a:srgbClr val="000000"/>
                </a:solidFill>
                <a:latin typeface="Arial" panose="020B0604020202020204" pitchFamily="34" charset="0"/>
                <a:cs typeface="Arial" panose="020B0604020202020204" pitchFamily="34" charset="0"/>
              </a:rPr>
              <a:t>addressing schemes accomplish different functions:</a:t>
            </a:r>
          </a:p>
          <a:p>
            <a:pPr marL="285750" indent="-285750">
              <a:buFont typeface="Arial" panose="020B0604020202020204" pitchFamily="34" charset="0"/>
              <a:buChar char="•"/>
            </a:pPr>
            <a:r>
              <a:rPr lang="en-US" sz="1600" b="0" dirty="0">
                <a:solidFill>
                  <a:srgbClr val="000000"/>
                </a:solidFill>
                <a:latin typeface="Arial" panose="020B0604020202020204" pitchFamily="34" charset="0"/>
                <a:cs typeface="Arial" panose="020B0604020202020204" pitchFamily="34" charset="0"/>
              </a:rPr>
              <a:t>Layer 2 uses MAC addresses </a:t>
            </a:r>
            <a:r>
              <a:rPr lang="en-US" sz="1600" b="0" dirty="0" smtClean="0">
                <a:solidFill>
                  <a:srgbClr val="000000"/>
                </a:solidFill>
                <a:latin typeface="Arial" panose="020B0604020202020204" pitchFamily="34" charset="0"/>
                <a:cs typeface="Arial" panose="020B0604020202020204" pitchFamily="34" charset="0"/>
              </a:rPr>
              <a:t>&amp; </a:t>
            </a:r>
            <a:r>
              <a:rPr lang="en-US" sz="1600" b="0" dirty="0">
                <a:solidFill>
                  <a:srgbClr val="000000"/>
                </a:solidFill>
                <a:latin typeface="Arial" panose="020B0604020202020204" pitchFamily="34" charset="0"/>
                <a:cs typeface="Arial" panose="020B0604020202020204" pitchFamily="34" charset="0"/>
              </a:rPr>
              <a:t>is responsible for packet delivery from </a:t>
            </a:r>
            <a:r>
              <a:rPr lang="en-US" sz="1600" i="1" dirty="0">
                <a:solidFill>
                  <a:srgbClr val="000000"/>
                </a:solidFill>
                <a:latin typeface="Arial" panose="020B0604020202020204" pitchFamily="34" charset="0"/>
                <a:cs typeface="Arial" panose="020B0604020202020204" pitchFamily="34" charset="0"/>
              </a:rPr>
              <a:t>hop to </a:t>
            </a:r>
            <a:r>
              <a:rPr lang="en-US" sz="1600" i="1" dirty="0" smtClean="0">
                <a:solidFill>
                  <a:srgbClr val="000000"/>
                </a:solidFill>
                <a:latin typeface="Arial" panose="020B0604020202020204" pitchFamily="34" charset="0"/>
                <a:cs typeface="Arial" panose="020B0604020202020204" pitchFamily="34" charset="0"/>
              </a:rPr>
              <a:t>hop.</a:t>
            </a:r>
          </a:p>
          <a:p>
            <a:pPr marL="285750" indent="-285750">
              <a:buFont typeface="Arial" panose="020B0604020202020204" pitchFamily="34" charset="0"/>
              <a:buChar char="•"/>
            </a:pPr>
            <a:r>
              <a:rPr lang="en-US" sz="1600" b="0" dirty="0" smtClean="0">
                <a:solidFill>
                  <a:srgbClr val="000000"/>
                </a:solidFill>
                <a:latin typeface="Arial" panose="020B0604020202020204" pitchFamily="34" charset="0"/>
                <a:cs typeface="Arial" panose="020B0604020202020204" pitchFamily="34" charset="0"/>
              </a:rPr>
              <a:t>Layer </a:t>
            </a:r>
            <a:r>
              <a:rPr lang="en-US" sz="1600" b="0" dirty="0">
                <a:solidFill>
                  <a:srgbClr val="000000"/>
                </a:solidFill>
                <a:latin typeface="Arial" panose="020B0604020202020204" pitchFamily="34" charset="0"/>
                <a:cs typeface="Arial" panose="020B0604020202020204" pitchFamily="34" charset="0"/>
              </a:rPr>
              <a:t>3 uses IP addresses </a:t>
            </a:r>
            <a:r>
              <a:rPr lang="en-US" sz="1600" b="0" dirty="0" smtClean="0">
                <a:solidFill>
                  <a:srgbClr val="000000"/>
                </a:solidFill>
                <a:latin typeface="Arial" panose="020B0604020202020204" pitchFamily="34" charset="0"/>
                <a:cs typeface="Arial" panose="020B0604020202020204" pitchFamily="34" charset="0"/>
              </a:rPr>
              <a:t>&amp; </a:t>
            </a:r>
            <a:r>
              <a:rPr lang="en-US" sz="1600" b="0" dirty="0">
                <a:solidFill>
                  <a:srgbClr val="000000"/>
                </a:solidFill>
                <a:latin typeface="Arial" panose="020B0604020202020204" pitchFamily="34" charset="0"/>
                <a:cs typeface="Arial" panose="020B0604020202020204" pitchFamily="34" charset="0"/>
              </a:rPr>
              <a:t>is responsible for packet delivery from </a:t>
            </a:r>
            <a:r>
              <a:rPr lang="en-US" sz="1600" i="1" dirty="0">
                <a:solidFill>
                  <a:srgbClr val="000000"/>
                </a:solidFill>
                <a:latin typeface="Arial" panose="020B0604020202020204" pitchFamily="34" charset="0"/>
                <a:cs typeface="Arial" panose="020B0604020202020204" pitchFamily="34" charset="0"/>
              </a:rPr>
              <a:t>end to end</a:t>
            </a:r>
            <a:r>
              <a:rPr lang="en-US" sz="1600" b="0" dirty="0">
                <a:solidFill>
                  <a:srgbClr val="000000"/>
                </a:solidFill>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04" y="3126145"/>
            <a:ext cx="8534400" cy="2226110"/>
          </a:xfrm>
          <a:prstGeom prst="rect">
            <a:avLst/>
          </a:prstGeom>
        </p:spPr>
      </p:pic>
      <p:sp>
        <p:nvSpPr>
          <p:cNvPr id="9" name="Rectangle 8"/>
          <p:cNvSpPr/>
          <p:nvPr/>
        </p:nvSpPr>
        <p:spPr>
          <a:xfrm>
            <a:off x="859536" y="6177257"/>
            <a:ext cx="7674864" cy="600164"/>
          </a:xfrm>
          <a:prstGeom prst="rect">
            <a:avLst/>
          </a:prstGeom>
        </p:spPr>
        <p:txBody>
          <a:bodyPr wrap="square">
            <a:spAutoFit/>
          </a:bodyPr>
          <a:lstStyle/>
          <a:p>
            <a:pPr algn="just"/>
            <a:r>
              <a:rPr lang="en-US" sz="1100" b="0" dirty="0">
                <a:solidFill>
                  <a:srgbClr val="000000"/>
                </a:solidFill>
                <a:latin typeface="+mj-lt"/>
              </a:rPr>
              <a:t>Notice between each Router, the MAC address header is stripped and regenerated to get it to the next hop. The IP header generated by the first computer is only stripped off by the final computer, hence the IP header handled the “end to end” delivery, and each of the four </a:t>
            </a:r>
            <a:r>
              <a:rPr lang="en-US" sz="1100" b="0" i="1" dirty="0">
                <a:solidFill>
                  <a:srgbClr val="000000"/>
                </a:solidFill>
                <a:latin typeface="+mj-lt"/>
              </a:rPr>
              <a:t>different</a:t>
            </a:r>
            <a:r>
              <a:rPr lang="en-US" sz="1100" b="0" dirty="0">
                <a:solidFill>
                  <a:srgbClr val="000000"/>
                </a:solidFill>
                <a:latin typeface="+mj-lt"/>
              </a:rPr>
              <a:t> MAC headers involved in this animation handled the “hop to hop” delivery.</a:t>
            </a:r>
            <a:endParaRPr lang="en-US" sz="1100" dirty="0">
              <a:latin typeface="+mj-lt"/>
            </a:endParaRPr>
          </a:p>
        </p:txBody>
      </p:sp>
    </p:spTree>
    <p:extLst>
      <p:ext uri="{BB962C8B-B14F-4D97-AF65-F5344CB8AC3E}">
        <p14:creationId xmlns:p14="http://schemas.microsoft.com/office/powerpoint/2010/main" val="110974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839200" cy="381000"/>
          </a:xfrm>
        </p:spPr>
        <p:txBody>
          <a:bodyPr/>
          <a:lstStyle/>
          <a:p>
            <a:pPr marL="0" indent="0" algn="ctr">
              <a:buNone/>
            </a:pPr>
            <a:r>
              <a:rPr lang="en-US" sz="1600" i="1" dirty="0">
                <a:latin typeface="Arial" panose="020B0604020202020204" pitchFamily="34" charset="0"/>
                <a:cs typeface="Arial" panose="020B0604020202020204" pitchFamily="34" charset="0"/>
              </a:rPr>
              <a:t>The Transport layer of the OSI model is responsible for distinguishing network streams.</a:t>
            </a:r>
          </a:p>
          <a:p>
            <a:endParaRPr lang="en-US" sz="1600" dirty="0">
              <a:latin typeface="Arial" panose="020B0604020202020204" pitchFamily="34" charset="0"/>
              <a:cs typeface="Arial" panose="020B0604020202020204" pitchFamily="34" charset="0"/>
            </a:endParaRPr>
          </a:p>
        </p:txBody>
      </p:sp>
      <p:sp>
        <p:nvSpPr>
          <p:cNvPr id="4" name="Title 1"/>
          <p:cNvSpPr>
            <a:spLocks noGrp="1"/>
          </p:cNvSpPr>
          <p:nvPr>
            <p:ph type="title"/>
          </p:nvPr>
        </p:nvSpPr>
        <p:spPr>
          <a:xfrm>
            <a:off x="3048" y="30480"/>
            <a:ext cx="9144000" cy="654621"/>
          </a:xfrm>
        </p:spPr>
        <p:txBody>
          <a:bodyPr/>
          <a:lstStyle/>
          <a:p>
            <a:r>
              <a:rPr lang="en-US" dirty="0" smtClean="0">
                <a:solidFill>
                  <a:schemeClr val="bg1"/>
                </a:solidFill>
              </a:rPr>
              <a:t>Transport Layer</a:t>
            </a:r>
            <a:endParaRPr lang="en-US" dirty="0">
              <a:solidFill>
                <a:schemeClr val="bg1"/>
              </a:solidFill>
            </a:endParaRPr>
          </a:p>
        </p:txBody>
      </p:sp>
      <p:sp>
        <p:nvSpPr>
          <p:cNvPr id="5" name="Rectangle 4"/>
          <p:cNvSpPr/>
          <p:nvPr/>
        </p:nvSpPr>
        <p:spPr>
          <a:xfrm>
            <a:off x="1104900" y="5486400"/>
            <a:ext cx="6934200" cy="954107"/>
          </a:xfrm>
          <a:prstGeom prst="rect">
            <a:avLst/>
          </a:prstGeom>
          <a:ln w="38100">
            <a:solidFill>
              <a:srgbClr val="FF43CE"/>
            </a:solidFill>
          </a:ln>
        </p:spPr>
        <p:txBody>
          <a:bodyPr wrap="square">
            <a:spAutoFit/>
          </a:bodyPr>
          <a:lstStyle/>
          <a:p>
            <a:pPr algn="ctr"/>
            <a:r>
              <a:rPr lang="en-US" sz="2800" i="1" dirty="0" smtClean="0">
                <a:solidFill>
                  <a:srgbClr val="000000"/>
                </a:solidFill>
                <a:latin typeface="+mj-lt"/>
              </a:rPr>
              <a:t>This Layer is responsible for service to service delivery</a:t>
            </a:r>
            <a:endParaRPr lang="en-US" sz="2800" i="1" dirty="0">
              <a:latin typeface="+mj-lt"/>
            </a:endParaRPr>
          </a:p>
        </p:txBody>
      </p:sp>
      <p:pic>
        <p:nvPicPr>
          <p:cNvPr id="6" name="Picture 5"/>
          <p:cNvPicPr>
            <a:picLocks noChangeAspect="1"/>
          </p:cNvPicPr>
          <p:nvPr/>
        </p:nvPicPr>
        <p:blipFill>
          <a:blip r:embed="rId2"/>
          <a:stretch>
            <a:fillRect/>
          </a:stretch>
        </p:blipFill>
        <p:spPr>
          <a:xfrm>
            <a:off x="1828800" y="2902599"/>
            <a:ext cx="3574893" cy="2136390"/>
          </a:xfrm>
          <a:prstGeom prst="rect">
            <a:avLst/>
          </a:prstGeom>
        </p:spPr>
      </p:pic>
      <p:sp>
        <p:nvSpPr>
          <p:cNvPr id="7" name="Rectangle 6"/>
          <p:cNvSpPr/>
          <p:nvPr/>
        </p:nvSpPr>
        <p:spPr>
          <a:xfrm>
            <a:off x="6477000" y="2912646"/>
            <a:ext cx="2427930" cy="2492990"/>
          </a:xfrm>
          <a:prstGeom prst="rect">
            <a:avLst/>
          </a:prstGeom>
        </p:spPr>
        <p:txBody>
          <a:bodyPr wrap="square">
            <a:spAutoFit/>
          </a:bodyPr>
          <a:lstStyle/>
          <a:p>
            <a:pPr algn="just"/>
            <a:r>
              <a:rPr lang="en-US" sz="1200" b="0" dirty="0">
                <a:solidFill>
                  <a:srgbClr val="000000"/>
                </a:solidFill>
                <a:latin typeface="Arial" panose="020B0604020202020204" pitchFamily="34" charset="0"/>
                <a:cs typeface="Arial" panose="020B0604020202020204" pitchFamily="34" charset="0"/>
              </a:rPr>
              <a:t>Specifically, two methods of distinguishing network streams exist. They are known as the </a:t>
            </a:r>
            <a:r>
              <a:rPr lang="en-US" sz="1200" i="1" dirty="0">
                <a:solidFill>
                  <a:srgbClr val="000000"/>
                </a:solidFill>
                <a:latin typeface="Arial" panose="020B0604020202020204" pitchFamily="34" charset="0"/>
                <a:cs typeface="Arial" panose="020B0604020202020204" pitchFamily="34" charset="0"/>
              </a:rPr>
              <a:t>Transmission Control Protocol (TCP), </a:t>
            </a:r>
            <a:r>
              <a:rPr lang="en-US" sz="1200" b="0" dirty="0">
                <a:solidFill>
                  <a:srgbClr val="000000"/>
                </a:solidFill>
                <a:latin typeface="Arial" panose="020B0604020202020204" pitchFamily="34" charset="0"/>
                <a:cs typeface="Arial" panose="020B0604020202020204" pitchFamily="34" charset="0"/>
              </a:rPr>
              <a:t>or the </a:t>
            </a:r>
            <a:r>
              <a:rPr lang="en-US" sz="1200" i="1" dirty="0">
                <a:solidFill>
                  <a:srgbClr val="000000"/>
                </a:solidFill>
                <a:latin typeface="Arial" panose="020B0604020202020204" pitchFamily="34" charset="0"/>
                <a:cs typeface="Arial" panose="020B0604020202020204" pitchFamily="34" charset="0"/>
              </a:rPr>
              <a:t>User Datagram Protocol (UDP).</a:t>
            </a:r>
          </a:p>
          <a:p>
            <a:pPr algn="just"/>
            <a:r>
              <a:rPr lang="en-US" sz="1200" b="0" dirty="0">
                <a:solidFill>
                  <a:srgbClr val="000000"/>
                </a:solidFill>
                <a:latin typeface="Arial" panose="020B0604020202020204" pitchFamily="34" charset="0"/>
                <a:cs typeface="Arial" panose="020B0604020202020204" pitchFamily="34" charset="0"/>
              </a:rPr>
              <a:t>Both TCP and UDP have 65,536 port numbers (each), and a unique application stream is identified by both a Source and Destination port (in combination with their Source and Destination IP address).</a:t>
            </a:r>
          </a:p>
        </p:txBody>
      </p:sp>
      <p:sp>
        <p:nvSpPr>
          <p:cNvPr id="2" name="Rectangle 1"/>
          <p:cNvSpPr/>
          <p:nvPr/>
        </p:nvSpPr>
        <p:spPr>
          <a:xfrm>
            <a:off x="146304" y="1314387"/>
            <a:ext cx="1210588" cy="369332"/>
          </a:xfrm>
          <a:prstGeom prst="rect">
            <a:avLst/>
          </a:prstGeom>
        </p:spPr>
        <p:txBody>
          <a:bodyPr wrap="none">
            <a:spAutoFit/>
          </a:bodyPr>
          <a:lstStyle/>
          <a:p>
            <a:pPr marL="0" indent="0">
              <a:buNone/>
            </a:pPr>
            <a:r>
              <a:rPr lang="en-US" sz="1800" u="sng" dirty="0">
                <a:latin typeface="Arial" panose="020B0604020202020204" pitchFamily="34" charset="0"/>
                <a:cs typeface="Arial" panose="020B0604020202020204" pitchFamily="34" charset="0"/>
              </a:rPr>
              <a:t>Example:</a:t>
            </a:r>
          </a:p>
        </p:txBody>
      </p:sp>
      <p:sp>
        <p:nvSpPr>
          <p:cNvPr id="8" name="Rectangle 7"/>
          <p:cNvSpPr/>
          <p:nvPr/>
        </p:nvSpPr>
        <p:spPr>
          <a:xfrm>
            <a:off x="228600" y="1687030"/>
            <a:ext cx="8458200" cy="1200329"/>
          </a:xfrm>
          <a:prstGeom prst="rect">
            <a:avLst/>
          </a:prstGeom>
        </p:spPr>
        <p:txBody>
          <a:bodyPr wrap="square">
            <a:spAutoFit/>
          </a:bodyPr>
          <a:lstStyle/>
          <a:p>
            <a:pPr algn="just"/>
            <a:r>
              <a:rPr lang="en-US" sz="1200" b="0" dirty="0">
                <a:solidFill>
                  <a:srgbClr val="000000"/>
                </a:solidFill>
                <a:latin typeface="Arial" panose="020B0604020202020204" pitchFamily="34" charset="0"/>
                <a:cs typeface="Arial" panose="020B0604020202020204" pitchFamily="34" charset="0"/>
              </a:rPr>
              <a:t>At any given </a:t>
            </a:r>
            <a:r>
              <a:rPr lang="en-US" sz="1200" b="0" dirty="0" smtClean="0">
                <a:solidFill>
                  <a:srgbClr val="000000"/>
                </a:solidFill>
                <a:latin typeface="Arial" panose="020B0604020202020204" pitchFamily="34" charset="0"/>
                <a:cs typeface="Arial" panose="020B0604020202020204" pitchFamily="34" charset="0"/>
              </a:rPr>
              <a:t>time, </a:t>
            </a:r>
            <a:r>
              <a:rPr lang="en-US" sz="1200" b="0" dirty="0">
                <a:solidFill>
                  <a:srgbClr val="000000"/>
                </a:solidFill>
                <a:latin typeface="Arial" panose="020B0604020202020204" pitchFamily="34" charset="0"/>
                <a:cs typeface="Arial" panose="020B0604020202020204" pitchFamily="34" charset="0"/>
              </a:rPr>
              <a:t>a user’s </a:t>
            </a:r>
            <a:r>
              <a:rPr lang="en-US" sz="1200" b="0" dirty="0" smtClean="0">
                <a:solidFill>
                  <a:srgbClr val="000000"/>
                </a:solidFill>
                <a:latin typeface="Arial" panose="020B0604020202020204" pitchFamily="34" charset="0"/>
                <a:cs typeface="Arial" panose="020B0604020202020204" pitchFamily="34" charset="0"/>
              </a:rPr>
              <a:t>computer have opened </a:t>
            </a:r>
            <a:r>
              <a:rPr lang="en-US" sz="1200" b="0" dirty="0">
                <a:solidFill>
                  <a:srgbClr val="000000"/>
                </a:solidFill>
                <a:latin typeface="Arial" panose="020B0604020202020204" pitchFamily="34" charset="0"/>
                <a:cs typeface="Arial" panose="020B0604020202020204" pitchFamily="34" charset="0"/>
              </a:rPr>
              <a:t>an Internet </a:t>
            </a:r>
            <a:r>
              <a:rPr lang="en-US" sz="1200" b="0" dirty="0" smtClean="0">
                <a:solidFill>
                  <a:srgbClr val="000000"/>
                </a:solidFill>
                <a:latin typeface="Arial" panose="020B0604020202020204" pitchFamily="34" charset="0"/>
                <a:cs typeface="Arial" panose="020B0604020202020204" pitchFamily="34" charset="0"/>
              </a:rPr>
              <a:t>browser, </a:t>
            </a:r>
            <a:r>
              <a:rPr lang="en-US" sz="1200" b="0" dirty="0">
                <a:solidFill>
                  <a:srgbClr val="000000"/>
                </a:solidFill>
                <a:latin typeface="Arial" panose="020B0604020202020204" pitchFamily="34" charset="0"/>
                <a:cs typeface="Arial" panose="020B0604020202020204" pitchFamily="34" charset="0"/>
              </a:rPr>
              <a:t>while music is being streamed, while a messenger or chat app is running. </a:t>
            </a:r>
            <a:endParaRPr lang="en-US" sz="1200" b="0" dirty="0" smtClean="0">
              <a:solidFill>
                <a:srgbClr val="000000"/>
              </a:solidFill>
              <a:latin typeface="Arial" panose="020B0604020202020204" pitchFamily="34" charset="0"/>
              <a:cs typeface="Arial" panose="020B0604020202020204" pitchFamily="34" charset="0"/>
            </a:endParaRPr>
          </a:p>
          <a:p>
            <a:pPr algn="just"/>
            <a:r>
              <a:rPr lang="en-US" sz="1200" b="0" dirty="0" smtClean="0">
                <a:solidFill>
                  <a:srgbClr val="000000"/>
                </a:solidFill>
                <a:latin typeface="Arial" panose="020B0604020202020204" pitchFamily="34" charset="0"/>
                <a:cs typeface="Arial" panose="020B0604020202020204" pitchFamily="34" charset="0"/>
              </a:rPr>
              <a:t>Each </a:t>
            </a:r>
            <a:r>
              <a:rPr lang="en-US" sz="1200" b="0" dirty="0">
                <a:solidFill>
                  <a:srgbClr val="000000"/>
                </a:solidFill>
                <a:latin typeface="Arial" panose="020B0604020202020204" pitchFamily="34" charset="0"/>
                <a:cs typeface="Arial" panose="020B0604020202020204" pitchFamily="34" charset="0"/>
              </a:rPr>
              <a:t>of these applications are sending and receiving data from the Internet, and all that data is arriving in the form of 1’s and 0’s on to that computer’s NIC.</a:t>
            </a:r>
          </a:p>
          <a:p>
            <a:pPr algn="just"/>
            <a:r>
              <a:rPr lang="en-US" sz="1200" b="0" dirty="0">
                <a:solidFill>
                  <a:srgbClr val="000000"/>
                </a:solidFill>
                <a:latin typeface="Arial" panose="020B0604020202020204" pitchFamily="34" charset="0"/>
                <a:cs typeface="Arial" panose="020B0604020202020204" pitchFamily="34" charset="0"/>
              </a:rPr>
              <a:t>Something has to exist in order to distinguish which 1’s and 0’s belong to the messenger or the browser or the streaming music. That “something” is </a:t>
            </a:r>
            <a:r>
              <a:rPr lang="en-US" sz="1200" i="1" dirty="0">
                <a:solidFill>
                  <a:srgbClr val="000000"/>
                </a:solidFill>
                <a:latin typeface="Arial" panose="020B0604020202020204" pitchFamily="34" charset="0"/>
                <a:cs typeface="Arial" panose="020B0604020202020204" pitchFamily="34" charset="0"/>
              </a:rPr>
              <a:t>Layer </a:t>
            </a:r>
            <a:r>
              <a:rPr lang="en-US" sz="1200" i="1" dirty="0" smtClean="0">
                <a:solidFill>
                  <a:srgbClr val="000000"/>
                </a:solidFill>
                <a:latin typeface="Arial" panose="020B0604020202020204" pitchFamily="34" charset="0"/>
                <a:cs typeface="Arial" panose="020B0604020202020204" pitchFamily="34" charset="0"/>
              </a:rPr>
              <a:t>4</a:t>
            </a:r>
            <a:endParaRPr lang="en-US" sz="1200" i="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8448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48401" y="1967061"/>
            <a:ext cx="2057400" cy="3314700"/>
          </a:xfrm>
          <a:prstGeom prst="rect">
            <a:avLst/>
          </a:prstGeom>
          <a:ln w="28575">
            <a:solidFill>
              <a:schemeClr val="accent6"/>
            </a:solidFill>
          </a:ln>
        </p:spPr>
      </p:pic>
      <p:sp>
        <p:nvSpPr>
          <p:cNvPr id="5" name="Title 1"/>
          <p:cNvSpPr>
            <a:spLocks noGrp="1"/>
          </p:cNvSpPr>
          <p:nvPr>
            <p:ph type="title"/>
          </p:nvPr>
        </p:nvSpPr>
        <p:spPr>
          <a:xfrm>
            <a:off x="3048" y="30480"/>
            <a:ext cx="9144000" cy="654621"/>
          </a:xfrm>
        </p:spPr>
        <p:txBody>
          <a:bodyPr/>
          <a:lstStyle/>
          <a:p>
            <a:r>
              <a:rPr lang="en-US" dirty="0" smtClean="0">
                <a:solidFill>
                  <a:schemeClr val="bg1"/>
                </a:solidFill>
              </a:rPr>
              <a:t>Transport Layer</a:t>
            </a:r>
            <a:endParaRPr lang="en-US" dirty="0">
              <a:solidFill>
                <a:schemeClr val="bg1"/>
              </a:solidFill>
            </a:endParaRPr>
          </a:p>
        </p:txBody>
      </p:sp>
      <p:pic>
        <p:nvPicPr>
          <p:cNvPr id="9" name="Picture 8"/>
          <p:cNvPicPr>
            <a:picLocks noChangeAspect="1"/>
          </p:cNvPicPr>
          <p:nvPr/>
        </p:nvPicPr>
        <p:blipFill>
          <a:blip r:embed="rId3"/>
          <a:stretch>
            <a:fillRect/>
          </a:stretch>
        </p:blipFill>
        <p:spPr>
          <a:xfrm>
            <a:off x="72043" y="2360235"/>
            <a:ext cx="3733800" cy="2251829"/>
          </a:xfrm>
          <a:prstGeom prst="rect">
            <a:avLst/>
          </a:prstGeom>
        </p:spPr>
      </p:pic>
      <p:sp>
        <p:nvSpPr>
          <p:cNvPr id="10" name="TextBox 9"/>
          <p:cNvSpPr txBox="1"/>
          <p:nvPr/>
        </p:nvSpPr>
        <p:spPr>
          <a:xfrm>
            <a:off x="81187" y="1708797"/>
            <a:ext cx="4183005" cy="461665"/>
          </a:xfrm>
          <a:prstGeom prst="rect">
            <a:avLst/>
          </a:prstGeom>
          <a:noFill/>
        </p:spPr>
        <p:txBody>
          <a:bodyPr wrap="none" rtlCol="0">
            <a:spAutoFit/>
          </a:bodyPr>
          <a:lstStyle/>
          <a:p>
            <a:r>
              <a:rPr lang="en-US" u="sng" dirty="0" smtClean="0"/>
              <a:t>Functions of Transport Layer:</a:t>
            </a:r>
            <a:endParaRPr lang="en-US" u="sng" dirty="0"/>
          </a:p>
        </p:txBody>
      </p:sp>
      <p:sp>
        <p:nvSpPr>
          <p:cNvPr id="13" name="TextBox 12"/>
          <p:cNvSpPr txBox="1"/>
          <p:nvPr/>
        </p:nvSpPr>
        <p:spPr>
          <a:xfrm>
            <a:off x="72043" y="687091"/>
            <a:ext cx="9090245" cy="461665"/>
          </a:xfrm>
          <a:prstGeom prst="rect">
            <a:avLst/>
          </a:prstGeom>
          <a:noFill/>
        </p:spPr>
        <p:txBody>
          <a:bodyPr wrap="none" rtlCol="0">
            <a:spAutoFit/>
          </a:bodyPr>
          <a:lstStyle/>
          <a:p>
            <a:r>
              <a:rPr lang="en-US" i="1" dirty="0" smtClean="0"/>
              <a:t>Responsible for source- to-destination delivery of the entire message</a:t>
            </a:r>
            <a:endParaRPr lang="en-US" i="1" dirty="0"/>
          </a:p>
        </p:txBody>
      </p:sp>
      <p:pic>
        <p:nvPicPr>
          <p:cNvPr id="17" name="Picture 16"/>
          <p:cNvPicPr>
            <a:picLocks noChangeAspect="1"/>
          </p:cNvPicPr>
          <p:nvPr/>
        </p:nvPicPr>
        <p:blipFill>
          <a:blip r:embed="rId4"/>
          <a:stretch>
            <a:fillRect/>
          </a:stretch>
        </p:blipFill>
        <p:spPr>
          <a:xfrm>
            <a:off x="81187" y="4648200"/>
            <a:ext cx="4171950" cy="1628775"/>
          </a:xfrm>
          <a:prstGeom prst="rect">
            <a:avLst/>
          </a:prstGeom>
        </p:spPr>
      </p:pic>
    </p:spTree>
    <p:extLst>
      <p:ext uri="{BB962C8B-B14F-4D97-AF65-F5344CB8AC3E}">
        <p14:creationId xmlns:p14="http://schemas.microsoft.com/office/powerpoint/2010/main" val="30799398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8915400" cy="6781800"/>
          </a:xfrm>
        </p:spPr>
        <p:txBody>
          <a:bodyPr/>
          <a:lstStyle/>
          <a:p>
            <a:pPr>
              <a:buFont typeface="Arial" panose="020B0604020202020204" pitchFamily="34" charset="0"/>
              <a:buChar char="•"/>
            </a:pPr>
            <a:r>
              <a:rPr lang="en-US" sz="2000" dirty="0">
                <a:solidFill>
                  <a:srgbClr val="231F20"/>
                </a:solidFill>
                <a:latin typeface="Palatino"/>
              </a:rPr>
              <a:t>C</a:t>
            </a:r>
            <a:r>
              <a:rPr lang="en-US" sz="2000" dirty="0" smtClean="0">
                <a:solidFill>
                  <a:srgbClr val="231F20"/>
                </a:solidFill>
                <a:latin typeface="Palatino"/>
              </a:rPr>
              <a:t>ommunications </a:t>
            </a:r>
            <a:r>
              <a:rPr lang="en-US" sz="2000" dirty="0">
                <a:solidFill>
                  <a:srgbClr val="231F20"/>
                </a:solidFill>
                <a:latin typeface="Palatino"/>
              </a:rPr>
              <a:t>systems contain all types of computers and computing devices. For successful communications, you </a:t>
            </a:r>
            <a:r>
              <a:rPr lang="en-US" sz="2000" dirty="0" smtClean="0">
                <a:solidFill>
                  <a:srgbClr val="231F20"/>
                </a:solidFill>
                <a:latin typeface="Palatino"/>
              </a:rPr>
              <a:t>need:</a:t>
            </a:r>
            <a:endParaRPr lang="en-US" sz="2000" dirty="0">
              <a:solidFill>
                <a:srgbClr val="616161"/>
              </a:solidFill>
              <a:latin typeface="Open Sans"/>
            </a:endParaRPr>
          </a:p>
          <a:p>
            <a:pPr marL="800100" lvl="1" indent="-342900">
              <a:buFont typeface="Courier New" panose="02070309020205020404" pitchFamily="49" charset="0"/>
              <a:buChar char="o"/>
            </a:pPr>
            <a:r>
              <a:rPr lang="en-US" sz="2000" b="1" i="1" dirty="0">
                <a:solidFill>
                  <a:srgbClr val="231F20"/>
                </a:solidFill>
                <a:latin typeface="Palatino"/>
              </a:rPr>
              <a:t>S</a:t>
            </a:r>
            <a:r>
              <a:rPr lang="en-US" sz="2000" b="1" i="1" dirty="0" smtClean="0">
                <a:solidFill>
                  <a:srgbClr val="231F20"/>
                </a:solidFill>
                <a:latin typeface="Palatino"/>
              </a:rPr>
              <a:t>ending device:</a:t>
            </a:r>
            <a:r>
              <a:rPr lang="en-US" sz="2000" dirty="0" smtClean="0">
                <a:solidFill>
                  <a:srgbClr val="231F20"/>
                </a:solidFill>
                <a:latin typeface="Palatino"/>
              </a:rPr>
              <a:t> initiates </a:t>
            </a:r>
            <a:r>
              <a:rPr lang="en-US" sz="2000" dirty="0">
                <a:solidFill>
                  <a:srgbClr val="231F20"/>
                </a:solidFill>
                <a:latin typeface="Palatino"/>
              </a:rPr>
              <a:t>an instruction to transmit data, instructions, or information.</a:t>
            </a:r>
          </a:p>
          <a:p>
            <a:pPr marL="800100" lvl="1" indent="-342900">
              <a:buFont typeface="Courier New" panose="02070309020205020404" pitchFamily="49" charset="0"/>
              <a:buChar char="o"/>
            </a:pPr>
            <a:r>
              <a:rPr lang="en-US" sz="2000" b="1" i="1" dirty="0">
                <a:solidFill>
                  <a:srgbClr val="231F20"/>
                </a:solidFill>
                <a:latin typeface="Palatino"/>
              </a:rPr>
              <a:t>C</a:t>
            </a:r>
            <a:r>
              <a:rPr lang="en-US" sz="2000" b="1" i="1" dirty="0" smtClean="0">
                <a:solidFill>
                  <a:srgbClr val="231F20"/>
                </a:solidFill>
                <a:latin typeface="Palatino"/>
              </a:rPr>
              <a:t>ommunication device: </a:t>
            </a:r>
            <a:r>
              <a:rPr lang="en-US" sz="2000" dirty="0" smtClean="0">
                <a:solidFill>
                  <a:srgbClr val="231F20"/>
                </a:solidFill>
                <a:latin typeface="Palatino"/>
              </a:rPr>
              <a:t>connects </a:t>
            </a:r>
            <a:r>
              <a:rPr lang="en-US" sz="2000" dirty="0">
                <a:solidFill>
                  <a:srgbClr val="231F20"/>
                </a:solidFill>
                <a:latin typeface="Palatino"/>
              </a:rPr>
              <a:t>the sending device to a communications channel.</a:t>
            </a:r>
          </a:p>
          <a:p>
            <a:pPr marL="800100" lvl="1" indent="-342900">
              <a:buFont typeface="Courier New" panose="02070309020205020404" pitchFamily="49" charset="0"/>
              <a:buChar char="o"/>
            </a:pPr>
            <a:r>
              <a:rPr lang="en-US" sz="2000" b="1" i="1" dirty="0">
                <a:solidFill>
                  <a:srgbClr val="231F20"/>
                </a:solidFill>
                <a:latin typeface="Palatino"/>
              </a:rPr>
              <a:t>C</a:t>
            </a:r>
            <a:r>
              <a:rPr lang="en-US" sz="2000" b="1" i="1" dirty="0" smtClean="0">
                <a:solidFill>
                  <a:srgbClr val="231F20"/>
                </a:solidFill>
                <a:latin typeface="Palatino"/>
              </a:rPr>
              <a:t>ommunication channel:</a:t>
            </a:r>
            <a:r>
              <a:rPr lang="en-US" sz="2000" dirty="0" smtClean="0">
                <a:solidFill>
                  <a:srgbClr val="231F20"/>
                </a:solidFill>
                <a:latin typeface="Palatino"/>
              </a:rPr>
              <a:t> </a:t>
            </a:r>
            <a:r>
              <a:rPr lang="en-US" sz="2000" dirty="0">
                <a:solidFill>
                  <a:srgbClr val="231F20"/>
                </a:solidFill>
                <a:latin typeface="Palatino"/>
              </a:rPr>
              <a:t>or transmission media on which the data, instructions, or information travel.</a:t>
            </a:r>
          </a:p>
          <a:p>
            <a:pPr marL="800100" lvl="1" indent="-342900">
              <a:buFont typeface="Courier New" panose="02070309020205020404" pitchFamily="49" charset="0"/>
              <a:buChar char="o"/>
            </a:pPr>
            <a:r>
              <a:rPr lang="en-US" sz="2000" b="1" i="1" dirty="0">
                <a:solidFill>
                  <a:srgbClr val="231F20"/>
                </a:solidFill>
                <a:latin typeface="Palatino"/>
              </a:rPr>
              <a:t>C</a:t>
            </a:r>
            <a:r>
              <a:rPr lang="en-US" sz="2000" b="1" i="1" dirty="0" smtClean="0">
                <a:solidFill>
                  <a:srgbClr val="231F20"/>
                </a:solidFill>
                <a:latin typeface="Palatino"/>
              </a:rPr>
              <a:t>ommunication </a:t>
            </a:r>
            <a:r>
              <a:rPr lang="en-US" sz="2000" b="1" i="1" dirty="0">
                <a:solidFill>
                  <a:srgbClr val="231F20"/>
                </a:solidFill>
                <a:latin typeface="Palatino"/>
              </a:rPr>
              <a:t>device </a:t>
            </a:r>
            <a:r>
              <a:rPr lang="en-US" sz="2000" dirty="0">
                <a:solidFill>
                  <a:srgbClr val="231F20"/>
                </a:solidFill>
                <a:latin typeface="Palatino"/>
              </a:rPr>
              <a:t>that connects the communications channel to a receiving device.</a:t>
            </a:r>
          </a:p>
          <a:p>
            <a:pPr marL="800100" lvl="1" indent="-342900">
              <a:buFont typeface="Courier New" panose="02070309020205020404" pitchFamily="49" charset="0"/>
              <a:buChar char="o"/>
            </a:pPr>
            <a:r>
              <a:rPr lang="en-US" sz="2000" b="1" i="1" dirty="0">
                <a:solidFill>
                  <a:srgbClr val="231F20"/>
                </a:solidFill>
                <a:latin typeface="Palatino"/>
              </a:rPr>
              <a:t>R</a:t>
            </a:r>
            <a:r>
              <a:rPr lang="en-US" sz="2000" b="1" i="1" dirty="0" smtClean="0">
                <a:solidFill>
                  <a:srgbClr val="231F20"/>
                </a:solidFill>
                <a:latin typeface="Palatino"/>
              </a:rPr>
              <a:t>eceiving </a:t>
            </a:r>
            <a:r>
              <a:rPr lang="en-US" sz="2000" b="1" i="1" dirty="0">
                <a:solidFill>
                  <a:srgbClr val="231F20"/>
                </a:solidFill>
                <a:latin typeface="Palatino"/>
              </a:rPr>
              <a:t>device</a:t>
            </a:r>
            <a:r>
              <a:rPr lang="en-US" sz="2000" dirty="0">
                <a:solidFill>
                  <a:srgbClr val="231F20"/>
                </a:solidFill>
                <a:latin typeface="Palatino"/>
              </a:rPr>
              <a:t> that accepts the transmission of data, instructions, or information. </a:t>
            </a:r>
          </a:p>
          <a:p>
            <a:endParaRPr lang="en-US" dirty="0"/>
          </a:p>
        </p:txBody>
      </p:sp>
      <p:pic>
        <p:nvPicPr>
          <p:cNvPr id="5" name="Picture 4"/>
          <p:cNvPicPr>
            <a:picLocks noChangeAspect="1"/>
          </p:cNvPicPr>
          <p:nvPr/>
        </p:nvPicPr>
        <p:blipFill>
          <a:blip r:embed="rId3"/>
          <a:stretch>
            <a:fillRect/>
          </a:stretch>
        </p:blipFill>
        <p:spPr>
          <a:xfrm>
            <a:off x="2079586" y="4343400"/>
            <a:ext cx="5540413" cy="2514600"/>
          </a:xfrm>
          <a:prstGeom prst="rect">
            <a:avLst/>
          </a:prstGeom>
        </p:spPr>
      </p:pic>
    </p:spTree>
    <p:extLst>
      <p:ext uri="{BB962C8B-B14F-4D97-AF65-F5344CB8AC3E}">
        <p14:creationId xmlns:p14="http://schemas.microsoft.com/office/powerpoint/2010/main" val="1940138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432" y="304800"/>
            <a:ext cx="5257800" cy="2905186"/>
          </a:xfrm>
          <a:prstGeom prst="rect">
            <a:avLst/>
          </a:prstGeom>
        </p:spPr>
      </p:pic>
      <p:pic>
        <p:nvPicPr>
          <p:cNvPr id="5" name="Picture 4"/>
          <p:cNvPicPr>
            <a:picLocks noChangeAspect="1"/>
          </p:cNvPicPr>
          <p:nvPr/>
        </p:nvPicPr>
        <p:blipFill>
          <a:blip r:embed="rId3"/>
          <a:stretch>
            <a:fillRect/>
          </a:stretch>
        </p:blipFill>
        <p:spPr>
          <a:xfrm>
            <a:off x="381000" y="3657600"/>
            <a:ext cx="5648325" cy="3095625"/>
          </a:xfrm>
          <a:prstGeom prst="rect">
            <a:avLst/>
          </a:prstGeom>
        </p:spPr>
      </p:pic>
      <p:pic>
        <p:nvPicPr>
          <p:cNvPr id="6" name="Picture 5"/>
          <p:cNvPicPr>
            <a:picLocks noChangeAspect="1"/>
          </p:cNvPicPr>
          <p:nvPr/>
        </p:nvPicPr>
        <p:blipFill>
          <a:blip r:embed="rId4"/>
          <a:stretch>
            <a:fillRect/>
          </a:stretch>
        </p:blipFill>
        <p:spPr>
          <a:xfrm>
            <a:off x="5867400" y="715838"/>
            <a:ext cx="3152775" cy="3152775"/>
          </a:xfrm>
          <a:prstGeom prst="rect">
            <a:avLst/>
          </a:prstGeom>
        </p:spPr>
      </p:pic>
      <p:sp>
        <p:nvSpPr>
          <p:cNvPr id="7" name="Rectangle 6"/>
          <p:cNvSpPr/>
          <p:nvPr/>
        </p:nvSpPr>
        <p:spPr>
          <a:xfrm>
            <a:off x="6248399" y="4495800"/>
            <a:ext cx="2799207" cy="1200329"/>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b="0" i="1" dirty="0">
                <a:solidFill>
                  <a:srgbClr val="000000"/>
                </a:solidFill>
                <a:latin typeface="Arial" panose="020B0604020202020204" pitchFamily="34" charset="0"/>
                <a:cs typeface="Arial" panose="020B0604020202020204" pitchFamily="34" charset="0"/>
              </a:rPr>
              <a:t>Layer 4 accomplishes </a:t>
            </a:r>
            <a:r>
              <a:rPr lang="en-US" sz="1800" b="0" i="1" dirty="0" smtClean="0">
                <a:solidFill>
                  <a:srgbClr val="000000"/>
                </a:solidFill>
                <a:latin typeface="Arial" panose="020B0604020202020204" pitchFamily="34" charset="0"/>
                <a:cs typeface="Arial" panose="020B0604020202020204" pitchFamily="34" charset="0"/>
              </a:rPr>
              <a:t>task </a:t>
            </a:r>
            <a:r>
              <a:rPr lang="en-US" sz="1800" b="0" i="1" dirty="0">
                <a:solidFill>
                  <a:srgbClr val="000000"/>
                </a:solidFill>
                <a:latin typeface="Arial" panose="020B0604020202020204" pitchFamily="34" charset="0"/>
                <a:cs typeface="Arial" panose="020B0604020202020204" pitchFamily="34" charset="0"/>
              </a:rPr>
              <a:t>by using an addressing scheme known as </a:t>
            </a:r>
            <a:r>
              <a:rPr lang="en-US" sz="1800" i="1" dirty="0">
                <a:solidFill>
                  <a:srgbClr val="000000"/>
                </a:solidFill>
                <a:latin typeface="Arial" panose="020B0604020202020204" pitchFamily="34" charset="0"/>
                <a:cs typeface="Arial" panose="020B0604020202020204" pitchFamily="34" charset="0"/>
              </a:rPr>
              <a:t>Port Numbers.</a:t>
            </a:r>
            <a:endParaRPr lang="en-US" sz="18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79211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 y="30480"/>
            <a:ext cx="9144000" cy="654621"/>
          </a:xfrm>
        </p:spPr>
        <p:txBody>
          <a:bodyPr/>
          <a:lstStyle/>
          <a:p>
            <a:r>
              <a:rPr lang="en-US" dirty="0" smtClean="0">
                <a:solidFill>
                  <a:schemeClr val="bg1"/>
                </a:solidFill>
              </a:rPr>
              <a:t>Session Layer</a:t>
            </a:r>
            <a:endParaRPr lang="en-US" dirty="0">
              <a:solidFill>
                <a:schemeClr val="bg1"/>
              </a:solidFill>
            </a:endParaRPr>
          </a:p>
        </p:txBody>
      </p:sp>
      <p:pic>
        <p:nvPicPr>
          <p:cNvPr id="6" name="Picture 5"/>
          <p:cNvPicPr>
            <a:picLocks noChangeAspect="1"/>
          </p:cNvPicPr>
          <p:nvPr/>
        </p:nvPicPr>
        <p:blipFill>
          <a:blip r:embed="rId2"/>
          <a:stretch>
            <a:fillRect/>
          </a:stretch>
        </p:blipFill>
        <p:spPr>
          <a:xfrm>
            <a:off x="6400800" y="2133600"/>
            <a:ext cx="1752600" cy="3209925"/>
          </a:xfrm>
          <a:prstGeom prst="rect">
            <a:avLst/>
          </a:prstGeom>
          <a:ln w="28575">
            <a:solidFill>
              <a:schemeClr val="accent6"/>
            </a:solidFill>
          </a:ln>
        </p:spPr>
      </p:pic>
      <p:sp>
        <p:nvSpPr>
          <p:cNvPr id="7" name="TextBox 6"/>
          <p:cNvSpPr txBox="1"/>
          <p:nvPr/>
        </p:nvSpPr>
        <p:spPr>
          <a:xfrm>
            <a:off x="533400" y="762000"/>
            <a:ext cx="8458200" cy="707886"/>
          </a:xfrm>
          <a:prstGeom prst="rect">
            <a:avLst/>
          </a:prstGeom>
          <a:noFill/>
        </p:spPr>
        <p:txBody>
          <a:bodyPr wrap="square" rtlCol="0">
            <a:spAutoFit/>
          </a:bodyPr>
          <a:lstStyle/>
          <a:p>
            <a:pPr algn="ctr"/>
            <a:r>
              <a:rPr lang="en-US" sz="2000" i="1" dirty="0" smtClean="0"/>
              <a:t>It defines how to start, control and end conversations (called sessions) between applications</a:t>
            </a:r>
            <a:endParaRPr lang="en-US" sz="2000" i="1" dirty="0"/>
          </a:p>
        </p:txBody>
      </p:sp>
      <p:pic>
        <p:nvPicPr>
          <p:cNvPr id="8" name="Picture 7"/>
          <p:cNvPicPr>
            <a:picLocks noChangeAspect="1"/>
          </p:cNvPicPr>
          <p:nvPr/>
        </p:nvPicPr>
        <p:blipFill>
          <a:blip r:embed="rId3"/>
          <a:stretch>
            <a:fillRect/>
          </a:stretch>
        </p:blipFill>
        <p:spPr>
          <a:xfrm>
            <a:off x="176784" y="2590800"/>
            <a:ext cx="4471416" cy="1806452"/>
          </a:xfrm>
          <a:prstGeom prst="rect">
            <a:avLst/>
          </a:prstGeom>
        </p:spPr>
      </p:pic>
      <p:sp>
        <p:nvSpPr>
          <p:cNvPr id="9" name="TextBox 8"/>
          <p:cNvSpPr txBox="1"/>
          <p:nvPr/>
        </p:nvSpPr>
        <p:spPr>
          <a:xfrm>
            <a:off x="152400" y="1973321"/>
            <a:ext cx="3818674" cy="461665"/>
          </a:xfrm>
          <a:prstGeom prst="rect">
            <a:avLst/>
          </a:prstGeom>
          <a:noFill/>
        </p:spPr>
        <p:txBody>
          <a:bodyPr wrap="none" rtlCol="0">
            <a:spAutoFit/>
          </a:bodyPr>
          <a:lstStyle/>
          <a:p>
            <a:r>
              <a:rPr lang="en-US" u="sng" dirty="0" smtClean="0"/>
              <a:t>Functions of </a:t>
            </a:r>
            <a:r>
              <a:rPr lang="en-US" u="sng" dirty="0" smtClean="0"/>
              <a:t>Session </a:t>
            </a:r>
            <a:r>
              <a:rPr lang="en-US" u="sng" dirty="0" smtClean="0"/>
              <a:t>Layer:</a:t>
            </a:r>
            <a:endParaRPr lang="en-US" u="sng" dirty="0"/>
          </a:p>
        </p:txBody>
      </p:sp>
      <p:cxnSp>
        <p:nvCxnSpPr>
          <p:cNvPr id="11" name="Straight Connector 10"/>
          <p:cNvCxnSpPr/>
          <p:nvPr/>
        </p:nvCxnSpPr>
        <p:spPr bwMode="auto">
          <a:xfrm>
            <a:off x="457200" y="2895600"/>
            <a:ext cx="1447800" cy="0"/>
          </a:xfrm>
          <a:prstGeom prst="line">
            <a:avLst/>
          </a:prstGeom>
          <a:ln w="28575">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3" name="Straight Connector 12"/>
          <p:cNvCxnSpPr/>
          <p:nvPr/>
        </p:nvCxnSpPr>
        <p:spPr bwMode="auto">
          <a:xfrm>
            <a:off x="457200" y="3810000"/>
            <a:ext cx="1752600" cy="0"/>
          </a:xfrm>
          <a:prstGeom prst="line">
            <a:avLst/>
          </a:prstGeom>
          <a:ln w="28575">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4"/>
          <p:cNvSpPr txBox="1"/>
          <p:nvPr/>
        </p:nvSpPr>
        <p:spPr>
          <a:xfrm>
            <a:off x="152400" y="4460045"/>
            <a:ext cx="2116285" cy="400110"/>
          </a:xfrm>
          <a:prstGeom prst="rect">
            <a:avLst/>
          </a:prstGeom>
          <a:noFill/>
        </p:spPr>
        <p:txBody>
          <a:bodyPr wrap="none" rtlCol="0">
            <a:spAutoFit/>
          </a:bodyPr>
          <a:lstStyle/>
          <a:p>
            <a:pPr marL="342900" indent="-342900">
              <a:buClr>
                <a:srgbClr val="FFC000"/>
              </a:buClr>
              <a:buSzPct val="70000"/>
              <a:buFont typeface="Arial" panose="020B0604020202020204" pitchFamily="34" charset="0"/>
              <a:buChar char="•"/>
            </a:pPr>
            <a:r>
              <a:rPr lang="en-US" sz="2000" b="0" dirty="0" smtClean="0"/>
              <a:t>Session closure</a:t>
            </a:r>
            <a:endParaRPr lang="en-US" sz="2000" b="0" dirty="0"/>
          </a:p>
        </p:txBody>
      </p:sp>
      <p:cxnSp>
        <p:nvCxnSpPr>
          <p:cNvPr id="16" name="Straight Connector 15"/>
          <p:cNvCxnSpPr/>
          <p:nvPr/>
        </p:nvCxnSpPr>
        <p:spPr bwMode="auto">
          <a:xfrm>
            <a:off x="533400" y="4800600"/>
            <a:ext cx="1752600" cy="0"/>
          </a:xfrm>
          <a:prstGeom prst="line">
            <a:avLst/>
          </a:prstGeom>
          <a:ln w="28575">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7" name="Picture 16"/>
          <p:cNvPicPr>
            <a:picLocks noChangeAspect="1"/>
          </p:cNvPicPr>
          <p:nvPr/>
        </p:nvPicPr>
        <p:blipFill>
          <a:blip r:embed="rId4"/>
          <a:stretch>
            <a:fillRect/>
          </a:stretch>
        </p:blipFill>
        <p:spPr>
          <a:xfrm>
            <a:off x="3193542" y="4553066"/>
            <a:ext cx="2053801" cy="2094337"/>
          </a:xfrm>
          <a:prstGeom prst="rect">
            <a:avLst/>
          </a:prstGeom>
        </p:spPr>
      </p:pic>
    </p:spTree>
    <p:extLst>
      <p:ext uri="{BB962C8B-B14F-4D97-AF65-F5344CB8AC3E}">
        <p14:creationId xmlns:p14="http://schemas.microsoft.com/office/powerpoint/2010/main" val="4198737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24600" y="2130047"/>
            <a:ext cx="1790700" cy="3133725"/>
          </a:xfrm>
          <a:prstGeom prst="rect">
            <a:avLst/>
          </a:prstGeom>
          <a:ln w="28575">
            <a:solidFill>
              <a:schemeClr val="accent6"/>
            </a:solidFill>
          </a:ln>
        </p:spPr>
      </p:pic>
      <p:sp>
        <p:nvSpPr>
          <p:cNvPr id="5" name="Title 1"/>
          <p:cNvSpPr>
            <a:spLocks noGrp="1"/>
          </p:cNvSpPr>
          <p:nvPr>
            <p:ph type="title"/>
          </p:nvPr>
        </p:nvSpPr>
        <p:spPr>
          <a:xfrm>
            <a:off x="3048" y="30480"/>
            <a:ext cx="9144000" cy="654621"/>
          </a:xfrm>
        </p:spPr>
        <p:txBody>
          <a:bodyPr/>
          <a:lstStyle/>
          <a:p>
            <a:r>
              <a:rPr lang="en-US" dirty="0" smtClean="0">
                <a:solidFill>
                  <a:schemeClr val="bg1"/>
                </a:solidFill>
              </a:rPr>
              <a:t>Presentation</a:t>
            </a:r>
            <a:r>
              <a:rPr lang="en-US" dirty="0" smtClean="0">
                <a:solidFill>
                  <a:schemeClr val="bg1"/>
                </a:solidFill>
              </a:rPr>
              <a:t> Layer</a:t>
            </a:r>
            <a:endParaRPr lang="en-US" dirty="0">
              <a:solidFill>
                <a:schemeClr val="bg1"/>
              </a:solidFill>
            </a:endParaRPr>
          </a:p>
        </p:txBody>
      </p:sp>
      <p:sp>
        <p:nvSpPr>
          <p:cNvPr id="6" name="TextBox 5"/>
          <p:cNvSpPr txBox="1"/>
          <p:nvPr/>
        </p:nvSpPr>
        <p:spPr>
          <a:xfrm>
            <a:off x="357154" y="727152"/>
            <a:ext cx="8759952" cy="830997"/>
          </a:xfrm>
          <a:prstGeom prst="rect">
            <a:avLst/>
          </a:prstGeom>
          <a:noFill/>
        </p:spPr>
        <p:txBody>
          <a:bodyPr wrap="square" rtlCol="0">
            <a:spAutoFit/>
          </a:bodyPr>
          <a:lstStyle/>
          <a:p>
            <a:pPr algn="ctr"/>
            <a:r>
              <a:rPr lang="en-US" i="1" dirty="0" smtClean="0"/>
              <a:t>It defines the format in which the data is to be exchanged b/w two communication entities</a:t>
            </a:r>
            <a:endParaRPr lang="en-US" i="1" dirty="0"/>
          </a:p>
        </p:txBody>
      </p:sp>
      <p:pic>
        <p:nvPicPr>
          <p:cNvPr id="8" name="Picture 7"/>
          <p:cNvPicPr>
            <a:picLocks noChangeAspect="1"/>
          </p:cNvPicPr>
          <p:nvPr/>
        </p:nvPicPr>
        <p:blipFill>
          <a:blip r:embed="rId3"/>
          <a:stretch>
            <a:fillRect/>
          </a:stretch>
        </p:blipFill>
        <p:spPr>
          <a:xfrm>
            <a:off x="228600" y="2240280"/>
            <a:ext cx="3943350" cy="2867025"/>
          </a:xfrm>
          <a:prstGeom prst="rect">
            <a:avLst/>
          </a:prstGeom>
        </p:spPr>
      </p:pic>
      <p:sp>
        <p:nvSpPr>
          <p:cNvPr id="9" name="TextBox 8"/>
          <p:cNvSpPr txBox="1"/>
          <p:nvPr/>
        </p:nvSpPr>
        <p:spPr>
          <a:xfrm>
            <a:off x="152400" y="1668382"/>
            <a:ext cx="4512004" cy="461665"/>
          </a:xfrm>
          <a:prstGeom prst="rect">
            <a:avLst/>
          </a:prstGeom>
          <a:noFill/>
        </p:spPr>
        <p:txBody>
          <a:bodyPr wrap="none" rtlCol="0">
            <a:spAutoFit/>
          </a:bodyPr>
          <a:lstStyle/>
          <a:p>
            <a:r>
              <a:rPr lang="en-US" u="sng" dirty="0" smtClean="0"/>
              <a:t>Functions of </a:t>
            </a:r>
            <a:r>
              <a:rPr lang="en-US" u="sng" dirty="0" smtClean="0"/>
              <a:t>Presentation </a:t>
            </a:r>
            <a:r>
              <a:rPr lang="en-US" u="sng" dirty="0" smtClean="0"/>
              <a:t>Layer:</a:t>
            </a:r>
            <a:endParaRPr lang="en-US" u="sng" dirty="0"/>
          </a:p>
        </p:txBody>
      </p:sp>
      <p:pic>
        <p:nvPicPr>
          <p:cNvPr id="10" name="Picture 9"/>
          <p:cNvPicPr>
            <a:picLocks noChangeAspect="1"/>
          </p:cNvPicPr>
          <p:nvPr/>
        </p:nvPicPr>
        <p:blipFill>
          <a:blip r:embed="rId4"/>
          <a:stretch>
            <a:fillRect/>
          </a:stretch>
        </p:blipFill>
        <p:spPr>
          <a:xfrm>
            <a:off x="381000" y="5217538"/>
            <a:ext cx="3790950" cy="1190625"/>
          </a:xfrm>
          <a:prstGeom prst="rect">
            <a:avLst/>
          </a:prstGeom>
        </p:spPr>
      </p:pic>
      <p:cxnSp>
        <p:nvCxnSpPr>
          <p:cNvPr id="12" name="Straight Connector 11"/>
          <p:cNvCxnSpPr/>
          <p:nvPr/>
        </p:nvCxnSpPr>
        <p:spPr bwMode="auto">
          <a:xfrm>
            <a:off x="609600" y="2514600"/>
            <a:ext cx="1066800" cy="0"/>
          </a:xfrm>
          <a:prstGeom prst="line">
            <a:avLst/>
          </a:prstGeom>
          <a:ln w="28575">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3" name="Straight Connector 12"/>
          <p:cNvCxnSpPr/>
          <p:nvPr/>
        </p:nvCxnSpPr>
        <p:spPr bwMode="auto">
          <a:xfrm>
            <a:off x="609600" y="4733925"/>
            <a:ext cx="1295400" cy="0"/>
          </a:xfrm>
          <a:prstGeom prst="line">
            <a:avLst/>
          </a:prstGeom>
          <a:ln w="28575">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bwMode="auto">
          <a:xfrm>
            <a:off x="609600" y="5486400"/>
            <a:ext cx="1066800" cy="0"/>
          </a:xfrm>
          <a:prstGeom prst="line">
            <a:avLst/>
          </a:prstGeom>
          <a:ln w="28575">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7" name="Straight Connector 16"/>
          <p:cNvCxnSpPr/>
          <p:nvPr/>
        </p:nvCxnSpPr>
        <p:spPr bwMode="auto">
          <a:xfrm>
            <a:off x="620268" y="6324600"/>
            <a:ext cx="1066800" cy="0"/>
          </a:xfrm>
          <a:prstGeom prst="line">
            <a:avLst/>
          </a:prstGeom>
          <a:ln w="28575">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49842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 y="30480"/>
            <a:ext cx="9144000" cy="654621"/>
          </a:xfrm>
        </p:spPr>
        <p:txBody>
          <a:bodyPr/>
          <a:lstStyle/>
          <a:p>
            <a:r>
              <a:rPr lang="en-US" dirty="0" smtClean="0">
                <a:solidFill>
                  <a:schemeClr val="bg1"/>
                </a:solidFill>
              </a:rPr>
              <a:t>Application</a:t>
            </a:r>
            <a:r>
              <a:rPr lang="en-US" dirty="0" smtClean="0">
                <a:solidFill>
                  <a:schemeClr val="bg1"/>
                </a:solidFill>
              </a:rPr>
              <a:t> Layer</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6477000" y="2133600"/>
            <a:ext cx="1800225" cy="3267075"/>
          </a:xfrm>
          <a:prstGeom prst="rect">
            <a:avLst/>
          </a:prstGeom>
          <a:ln w="28575">
            <a:solidFill>
              <a:schemeClr val="accent6"/>
            </a:solidFill>
          </a:ln>
        </p:spPr>
      </p:pic>
      <p:sp>
        <p:nvSpPr>
          <p:cNvPr id="6" name="TextBox 5"/>
          <p:cNvSpPr txBox="1"/>
          <p:nvPr/>
        </p:nvSpPr>
        <p:spPr>
          <a:xfrm>
            <a:off x="3048" y="727152"/>
            <a:ext cx="9114058" cy="1200329"/>
          </a:xfrm>
          <a:prstGeom prst="rect">
            <a:avLst/>
          </a:prstGeom>
          <a:noFill/>
        </p:spPr>
        <p:txBody>
          <a:bodyPr wrap="square" rtlCol="0">
            <a:spAutoFit/>
          </a:bodyPr>
          <a:lstStyle/>
          <a:p>
            <a:pPr algn="ctr"/>
            <a:r>
              <a:rPr lang="en-US" i="1" dirty="0" smtClean="0"/>
              <a:t>It interacts with application programs and is highest level of OSI Model. It contains management functions to support distributed applications.</a:t>
            </a:r>
            <a:endParaRPr lang="en-US" i="1" dirty="0"/>
          </a:p>
        </p:txBody>
      </p:sp>
      <p:pic>
        <p:nvPicPr>
          <p:cNvPr id="8" name="Picture 7"/>
          <p:cNvPicPr>
            <a:picLocks noChangeAspect="1"/>
          </p:cNvPicPr>
          <p:nvPr/>
        </p:nvPicPr>
        <p:blipFill>
          <a:blip r:embed="rId3"/>
          <a:stretch>
            <a:fillRect/>
          </a:stretch>
        </p:blipFill>
        <p:spPr>
          <a:xfrm>
            <a:off x="228600" y="2100072"/>
            <a:ext cx="3800475" cy="2847975"/>
          </a:xfrm>
          <a:prstGeom prst="rect">
            <a:avLst/>
          </a:prstGeom>
        </p:spPr>
      </p:pic>
      <p:pic>
        <p:nvPicPr>
          <p:cNvPr id="9" name="Picture 8"/>
          <p:cNvPicPr>
            <a:picLocks noChangeAspect="1"/>
          </p:cNvPicPr>
          <p:nvPr/>
        </p:nvPicPr>
        <p:blipFill>
          <a:blip r:embed="rId4"/>
          <a:stretch>
            <a:fillRect/>
          </a:stretch>
        </p:blipFill>
        <p:spPr>
          <a:xfrm>
            <a:off x="4029075" y="3962400"/>
            <a:ext cx="2228850" cy="2648569"/>
          </a:xfrm>
          <a:prstGeom prst="rect">
            <a:avLst/>
          </a:prstGeom>
        </p:spPr>
      </p:pic>
      <p:sp>
        <p:nvSpPr>
          <p:cNvPr id="10" name="Rectangle 9"/>
          <p:cNvSpPr/>
          <p:nvPr/>
        </p:nvSpPr>
        <p:spPr bwMode="auto">
          <a:xfrm>
            <a:off x="1143000" y="2971800"/>
            <a:ext cx="381000" cy="2286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85846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dirty="0" smtClean="0"/>
              <a:t>Summary of Function of Layers</a:t>
            </a:r>
            <a:endParaRPr lang="en-US" dirty="0"/>
          </a:p>
        </p:txBody>
      </p:sp>
      <p:pic>
        <p:nvPicPr>
          <p:cNvPr id="4" name="Picture 3"/>
          <p:cNvPicPr>
            <a:picLocks noChangeAspect="1"/>
          </p:cNvPicPr>
          <p:nvPr/>
        </p:nvPicPr>
        <p:blipFill>
          <a:blip r:embed="rId2"/>
          <a:stretch>
            <a:fillRect/>
          </a:stretch>
        </p:blipFill>
        <p:spPr>
          <a:xfrm>
            <a:off x="1524000" y="2389358"/>
            <a:ext cx="6019800" cy="3146929"/>
          </a:xfrm>
          <a:prstGeom prst="rect">
            <a:avLst/>
          </a:prstGeom>
        </p:spPr>
      </p:pic>
      <p:sp>
        <p:nvSpPr>
          <p:cNvPr id="5" name="Rectangle 4"/>
          <p:cNvSpPr/>
          <p:nvPr/>
        </p:nvSpPr>
        <p:spPr>
          <a:xfrm>
            <a:off x="7519416" y="4876800"/>
            <a:ext cx="1319784" cy="430887"/>
          </a:xfrm>
          <a:prstGeom prst="rect">
            <a:avLst/>
          </a:prstGeom>
          <a:solidFill>
            <a:srgbClr val="C9F1FF"/>
          </a:solidFill>
        </p:spPr>
        <p:txBody>
          <a:bodyPr wrap="square">
            <a:spAutoFit/>
          </a:bodyPr>
          <a:lstStyle/>
          <a:p>
            <a:pPr algn="just"/>
            <a:r>
              <a:rPr lang="en-US" altLang="en-US" sz="1100" dirty="0" smtClean="0">
                <a:latin typeface="Arial" panose="020B0604020202020204" pitchFamily="34" charset="0"/>
                <a:cs typeface="Arial" panose="020B0604020202020204" pitchFamily="34" charset="0"/>
              </a:rPr>
              <a:t>(Placing </a:t>
            </a:r>
            <a:r>
              <a:rPr lang="en-US" altLang="en-US" sz="1100" dirty="0">
                <a:latin typeface="Arial" panose="020B0604020202020204" pitchFamily="34" charset="0"/>
                <a:cs typeface="Arial" panose="020B0604020202020204" pitchFamily="34" charset="0"/>
              </a:rPr>
              <a:t>signals on the </a:t>
            </a:r>
            <a:r>
              <a:rPr lang="en-US" altLang="en-US" sz="1100" dirty="0" smtClean="0">
                <a:latin typeface="Arial" panose="020B0604020202020204" pitchFamily="34" charset="0"/>
                <a:cs typeface="Arial" panose="020B0604020202020204" pitchFamily="34" charset="0"/>
              </a:rPr>
              <a:t>carrier)</a:t>
            </a:r>
            <a:endParaRPr lang="en-US" altLang="en-US" sz="1100" dirty="0">
              <a:latin typeface="Arial" panose="020B0604020202020204" pitchFamily="34" charset="0"/>
              <a:cs typeface="Arial" panose="020B0604020202020204" pitchFamily="34" charset="0"/>
            </a:endParaRPr>
          </a:p>
        </p:txBody>
      </p:sp>
      <p:sp>
        <p:nvSpPr>
          <p:cNvPr id="6" name="Rectangle 5"/>
          <p:cNvSpPr/>
          <p:nvPr/>
        </p:nvSpPr>
        <p:spPr>
          <a:xfrm>
            <a:off x="304800" y="4476393"/>
            <a:ext cx="1371600" cy="430887"/>
          </a:xfrm>
          <a:prstGeom prst="rect">
            <a:avLst/>
          </a:prstGeom>
          <a:solidFill>
            <a:srgbClr val="FFEBAB"/>
          </a:solidFill>
        </p:spPr>
        <p:txBody>
          <a:bodyPr wrap="square">
            <a:spAutoFit/>
          </a:bodyPr>
          <a:lstStyle/>
          <a:p>
            <a:r>
              <a:rPr lang="en-US" altLang="en-US" sz="1100" dirty="0" smtClean="0">
                <a:latin typeface="Arial" panose="020B0604020202020204" pitchFamily="34" charset="0"/>
                <a:cs typeface="Arial" panose="020B0604020202020204" pitchFamily="34" charset="0"/>
              </a:rPr>
              <a:t>(Error </a:t>
            </a:r>
            <a:r>
              <a:rPr lang="en-US" altLang="en-US" sz="1100" dirty="0">
                <a:latin typeface="Arial" panose="020B0604020202020204" pitchFamily="34" charset="0"/>
                <a:cs typeface="Arial" panose="020B0604020202020204" pitchFamily="34" charset="0"/>
              </a:rPr>
              <a:t>control and </a:t>
            </a:r>
            <a:r>
              <a:rPr lang="en-US" altLang="en-US" sz="1100" dirty="0" smtClean="0">
                <a:latin typeface="Arial" panose="020B0604020202020204" pitchFamily="34" charset="0"/>
                <a:cs typeface="Arial" panose="020B0604020202020204" pitchFamily="34" charset="0"/>
              </a:rPr>
              <a:t>synchronization)</a:t>
            </a:r>
            <a:endParaRPr lang="en-US" altLang="en-US" sz="1100" dirty="0">
              <a:latin typeface="Arial" panose="020B0604020202020204" pitchFamily="34" charset="0"/>
              <a:cs typeface="Arial" panose="020B0604020202020204" pitchFamily="34" charset="0"/>
            </a:endParaRPr>
          </a:p>
        </p:txBody>
      </p:sp>
      <p:sp>
        <p:nvSpPr>
          <p:cNvPr id="7" name="Rectangle 6"/>
          <p:cNvSpPr/>
          <p:nvPr/>
        </p:nvSpPr>
        <p:spPr>
          <a:xfrm>
            <a:off x="7536180" y="4149430"/>
            <a:ext cx="1303020" cy="430887"/>
          </a:xfrm>
          <a:prstGeom prst="rect">
            <a:avLst/>
          </a:prstGeom>
          <a:solidFill>
            <a:srgbClr val="BDE9D6"/>
          </a:solidFill>
        </p:spPr>
        <p:txBody>
          <a:bodyPr wrap="square">
            <a:spAutoFit/>
          </a:bodyPr>
          <a:lstStyle/>
          <a:p>
            <a:r>
              <a:rPr lang="en-US" altLang="en-US" sz="1100" dirty="0" smtClean="0"/>
              <a:t>(Routing </a:t>
            </a:r>
            <a:r>
              <a:rPr lang="en-US" altLang="en-US" sz="1100" dirty="0"/>
              <a:t>of data through </a:t>
            </a:r>
            <a:r>
              <a:rPr lang="en-US" altLang="en-US" sz="1100" dirty="0" smtClean="0"/>
              <a:t>network</a:t>
            </a:r>
            <a:r>
              <a:rPr lang="en-US" altLang="en-US" sz="1100" dirty="0" smtClean="0">
                <a:latin typeface="Arial" panose="020B0604020202020204" pitchFamily="34" charset="0"/>
                <a:cs typeface="Arial" panose="020B0604020202020204" pitchFamily="34" charset="0"/>
              </a:rPr>
              <a:t>)</a:t>
            </a:r>
            <a:endParaRPr lang="en-US" altLang="en-US" sz="1100" dirty="0">
              <a:latin typeface="Arial" panose="020B0604020202020204" pitchFamily="34" charset="0"/>
              <a:cs typeface="Arial" panose="020B0604020202020204" pitchFamily="34" charset="0"/>
            </a:endParaRPr>
          </a:p>
        </p:txBody>
      </p:sp>
      <p:sp>
        <p:nvSpPr>
          <p:cNvPr id="8" name="Rectangle 7"/>
          <p:cNvSpPr/>
          <p:nvPr/>
        </p:nvSpPr>
        <p:spPr>
          <a:xfrm>
            <a:off x="415290" y="3747378"/>
            <a:ext cx="1150620" cy="430887"/>
          </a:xfrm>
          <a:prstGeom prst="rect">
            <a:avLst/>
          </a:prstGeom>
          <a:solidFill>
            <a:srgbClr val="E7BC99"/>
          </a:solidFill>
        </p:spPr>
        <p:txBody>
          <a:bodyPr wrap="square">
            <a:spAutoFit/>
          </a:bodyPr>
          <a:lstStyle/>
          <a:p>
            <a:r>
              <a:rPr lang="en-US" altLang="en-US" sz="1100" dirty="0" smtClean="0"/>
              <a:t>(</a:t>
            </a:r>
            <a:r>
              <a:rPr lang="en-US" altLang="en-US" sz="1100" dirty="0"/>
              <a:t>Ensures error-free </a:t>
            </a:r>
            <a:r>
              <a:rPr lang="en-US" altLang="en-US" sz="1100" dirty="0" smtClean="0"/>
              <a:t>transfer</a:t>
            </a:r>
            <a:r>
              <a:rPr lang="en-US" altLang="en-US" sz="1100" dirty="0" smtClean="0">
                <a:latin typeface="Arial" panose="020B0604020202020204" pitchFamily="34" charset="0"/>
                <a:cs typeface="Arial" panose="020B0604020202020204" pitchFamily="34" charset="0"/>
              </a:rPr>
              <a:t>)</a:t>
            </a:r>
            <a:endParaRPr lang="en-US" altLang="en-US" sz="1100" dirty="0">
              <a:latin typeface="Arial" panose="020B0604020202020204" pitchFamily="34" charset="0"/>
              <a:cs typeface="Arial" panose="020B0604020202020204" pitchFamily="34" charset="0"/>
            </a:endParaRPr>
          </a:p>
        </p:txBody>
      </p:sp>
      <p:sp>
        <p:nvSpPr>
          <p:cNvPr id="10" name="Rectangle 9"/>
          <p:cNvSpPr/>
          <p:nvPr/>
        </p:nvSpPr>
        <p:spPr>
          <a:xfrm>
            <a:off x="7531608" y="3316491"/>
            <a:ext cx="1307592" cy="430887"/>
          </a:xfrm>
          <a:prstGeom prst="rect">
            <a:avLst/>
          </a:prstGeom>
          <a:solidFill>
            <a:srgbClr val="E4B0EE"/>
          </a:solidFill>
        </p:spPr>
        <p:txBody>
          <a:bodyPr wrap="square">
            <a:spAutoFit/>
          </a:bodyPr>
          <a:lstStyle/>
          <a:p>
            <a:r>
              <a:rPr lang="en-US" altLang="en-US" sz="1100" dirty="0" smtClean="0"/>
              <a:t>(</a:t>
            </a:r>
            <a:r>
              <a:rPr lang="en-US" altLang="en-US" sz="1100" dirty="0"/>
              <a:t>Set-up coordinate </a:t>
            </a:r>
            <a:r>
              <a:rPr lang="en-US" altLang="en-US" sz="1100" dirty="0" smtClean="0"/>
              <a:t>conversation</a:t>
            </a:r>
            <a:r>
              <a:rPr lang="en-US" altLang="en-US" sz="1100" dirty="0" smtClean="0">
                <a:latin typeface="Arial" panose="020B0604020202020204" pitchFamily="34" charset="0"/>
                <a:cs typeface="Arial" panose="020B0604020202020204" pitchFamily="34" charset="0"/>
              </a:rPr>
              <a:t>)</a:t>
            </a:r>
            <a:endParaRPr lang="en-US" altLang="en-US" sz="1100" dirty="0">
              <a:latin typeface="Arial" panose="020B0604020202020204" pitchFamily="34" charset="0"/>
              <a:cs typeface="Arial" panose="020B0604020202020204" pitchFamily="34" charset="0"/>
            </a:endParaRPr>
          </a:p>
        </p:txBody>
      </p:sp>
      <p:sp>
        <p:nvSpPr>
          <p:cNvPr id="11" name="Rectangle 10"/>
          <p:cNvSpPr/>
          <p:nvPr/>
        </p:nvSpPr>
        <p:spPr>
          <a:xfrm>
            <a:off x="647700" y="3018363"/>
            <a:ext cx="882396" cy="430887"/>
          </a:xfrm>
          <a:prstGeom prst="rect">
            <a:avLst/>
          </a:prstGeom>
          <a:solidFill>
            <a:schemeClr val="bg1">
              <a:lumMod val="90000"/>
            </a:schemeClr>
          </a:solidFill>
        </p:spPr>
        <p:txBody>
          <a:bodyPr wrap="square">
            <a:spAutoFit/>
          </a:bodyPr>
          <a:lstStyle/>
          <a:p>
            <a:r>
              <a:rPr lang="en-US" altLang="en-US" sz="1100" dirty="0" smtClean="0"/>
              <a:t>(</a:t>
            </a:r>
            <a:r>
              <a:rPr lang="en-US" altLang="en-US" sz="1100" dirty="0"/>
              <a:t>Format </a:t>
            </a:r>
            <a:r>
              <a:rPr lang="en-US" altLang="en-US" sz="1100" dirty="0" smtClean="0"/>
              <a:t>conversion</a:t>
            </a:r>
            <a:r>
              <a:rPr lang="en-US" altLang="en-US" sz="1100" dirty="0" smtClean="0">
                <a:latin typeface="Arial" panose="020B0604020202020204" pitchFamily="34" charset="0"/>
                <a:cs typeface="Arial" panose="020B0604020202020204" pitchFamily="34" charset="0"/>
              </a:rPr>
              <a:t>)</a:t>
            </a:r>
            <a:endParaRPr lang="en-US" altLang="en-US" sz="1100" dirty="0">
              <a:latin typeface="Arial" panose="020B0604020202020204" pitchFamily="34" charset="0"/>
              <a:cs typeface="Arial" panose="020B0604020202020204" pitchFamily="34" charset="0"/>
            </a:endParaRPr>
          </a:p>
        </p:txBody>
      </p:sp>
      <p:sp>
        <p:nvSpPr>
          <p:cNvPr id="12" name="Rectangle 11"/>
          <p:cNvSpPr/>
          <p:nvPr/>
        </p:nvSpPr>
        <p:spPr>
          <a:xfrm>
            <a:off x="7543800" y="2577222"/>
            <a:ext cx="1108710" cy="430887"/>
          </a:xfrm>
          <a:prstGeom prst="rect">
            <a:avLst/>
          </a:prstGeom>
          <a:solidFill>
            <a:srgbClr val="EFD3BB"/>
          </a:solidFill>
        </p:spPr>
        <p:txBody>
          <a:bodyPr wrap="square">
            <a:spAutoFit/>
          </a:bodyPr>
          <a:lstStyle/>
          <a:p>
            <a:r>
              <a:rPr lang="en-US" altLang="en-US" sz="1100" dirty="0" smtClean="0"/>
              <a:t>(</a:t>
            </a:r>
            <a:r>
              <a:rPr lang="en-US" altLang="en-US" sz="1100" dirty="0"/>
              <a:t>Identification, </a:t>
            </a:r>
            <a:r>
              <a:rPr lang="en-US" altLang="en-US" sz="1100" dirty="0" smtClean="0"/>
              <a:t>authentication</a:t>
            </a:r>
            <a:r>
              <a:rPr lang="en-US" altLang="en-US" sz="1100" dirty="0" smtClean="0">
                <a:latin typeface="Arial" panose="020B0604020202020204" pitchFamily="34" charset="0"/>
                <a:cs typeface="Arial" panose="020B0604020202020204" pitchFamily="34" charset="0"/>
              </a:rPr>
              <a:t>)</a:t>
            </a:r>
            <a:endParaRPr lang="en-US" alt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9095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533400"/>
            <a:ext cx="7524750" cy="5257800"/>
          </a:xfrm>
          <a:prstGeom prst="rect">
            <a:avLst/>
          </a:prstGeom>
        </p:spPr>
      </p:pic>
    </p:spTree>
    <p:extLst>
      <p:ext uri="{BB962C8B-B14F-4D97-AF65-F5344CB8AC3E}">
        <p14:creationId xmlns:p14="http://schemas.microsoft.com/office/powerpoint/2010/main" val="2049199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0C3557D7-225E-4B5B-92C7-1DAA3261563C}"/>
              </a:ext>
            </a:extLst>
          </p:cNvPr>
          <p:cNvSpPr>
            <a:spLocks noGrp="1"/>
          </p:cNvSpPr>
          <p:nvPr>
            <p:ph type="title"/>
          </p:nvPr>
        </p:nvSpPr>
        <p:spPr/>
        <p:txBody>
          <a:bodyPr/>
          <a:lstStyle/>
          <a:p>
            <a:r>
              <a:rPr lang="en-US" altLang="en-US">
                <a:solidFill>
                  <a:schemeClr val="bg1"/>
                </a:solidFill>
              </a:rPr>
              <a:t>Service Performed at Each Layer</a:t>
            </a:r>
          </a:p>
        </p:txBody>
      </p:sp>
      <p:sp>
        <p:nvSpPr>
          <p:cNvPr id="12291" name="Content Placeholder 2">
            <a:extLst>
              <a:ext uri="{FF2B5EF4-FFF2-40B4-BE49-F238E27FC236}">
                <a16:creationId xmlns:a16="http://schemas.microsoft.com/office/drawing/2014/main" id="{C71D713B-3114-4929-B5B9-DADC066544D2}"/>
              </a:ext>
            </a:extLst>
          </p:cNvPr>
          <p:cNvSpPr>
            <a:spLocks noGrp="1"/>
          </p:cNvSpPr>
          <p:nvPr>
            <p:ph idx="1"/>
          </p:nvPr>
        </p:nvSpPr>
        <p:spPr>
          <a:xfrm>
            <a:off x="3505200" y="2286000"/>
            <a:ext cx="5410200" cy="4114800"/>
          </a:xfrm>
        </p:spPr>
        <p:txBody>
          <a:bodyPr/>
          <a:lstStyle/>
          <a:p>
            <a:r>
              <a:rPr lang="en-US" altLang="en-US" sz="2400" dirty="0"/>
              <a:t>E-mail, Web browser, Directory</a:t>
            </a:r>
          </a:p>
          <a:p>
            <a:r>
              <a:rPr lang="en-US" altLang="en-US" sz="2400" dirty="0"/>
              <a:t>POP, SMTP, FTP, HTTP, DNS</a:t>
            </a:r>
          </a:p>
          <a:p>
            <a:r>
              <a:rPr lang="en-US" altLang="en-US" sz="2400" dirty="0"/>
              <a:t>Sockets</a:t>
            </a:r>
          </a:p>
          <a:p>
            <a:r>
              <a:rPr lang="en-US" altLang="en-US" sz="2400" dirty="0"/>
              <a:t>TCP</a:t>
            </a:r>
          </a:p>
          <a:p>
            <a:r>
              <a:rPr lang="en-US" altLang="en-US" sz="2400" dirty="0"/>
              <a:t>IP</a:t>
            </a:r>
          </a:p>
          <a:p>
            <a:r>
              <a:rPr lang="en-US" altLang="en-US" sz="2400" dirty="0"/>
              <a:t>PPP, Ethernet, Token ring</a:t>
            </a:r>
          </a:p>
          <a:p>
            <a:r>
              <a:rPr lang="en-US" altLang="en-US" sz="2400" dirty="0"/>
              <a:t>100baseT</a:t>
            </a:r>
          </a:p>
          <a:p>
            <a:endParaRPr lang="en-US" altLang="en-US" sz="2400" dirty="0"/>
          </a:p>
          <a:p>
            <a:endParaRPr lang="en-US" altLang="en-US" sz="2400" dirty="0"/>
          </a:p>
        </p:txBody>
      </p:sp>
      <p:pic>
        <p:nvPicPr>
          <p:cNvPr id="12293" name="Picture 2">
            <a:extLst>
              <a:ext uri="{FF2B5EF4-FFF2-40B4-BE49-F238E27FC236}">
                <a16:creationId xmlns:a16="http://schemas.microsoft.com/office/drawing/2014/main" id="{EC093F06-D141-4890-806F-AFFFC581D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50" t="4443" r="61156" b="13333"/>
          <a:stretch>
            <a:fillRect/>
          </a:stretch>
        </p:blipFill>
        <p:spPr bwMode="auto">
          <a:xfrm>
            <a:off x="0" y="2286000"/>
            <a:ext cx="32623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3400" y="609600"/>
            <a:ext cx="7124700" cy="3762375"/>
          </a:xfrm>
          <a:prstGeom prst="rect">
            <a:avLst/>
          </a:prstGeom>
        </p:spPr>
      </p:pic>
    </p:spTree>
    <p:extLst>
      <p:ext uri="{BB962C8B-B14F-4D97-AF65-F5344CB8AC3E}">
        <p14:creationId xmlns:p14="http://schemas.microsoft.com/office/powerpoint/2010/main" val="2888789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584387A-B036-43C4-BD0F-CFAAEE54F585}"/>
              </a:ext>
            </a:extLst>
          </p:cNvPr>
          <p:cNvSpPr>
            <a:spLocks noGrp="1"/>
          </p:cNvSpPr>
          <p:nvPr>
            <p:ph type="title"/>
          </p:nvPr>
        </p:nvSpPr>
        <p:spPr>
          <a:xfrm>
            <a:off x="0" y="2895600"/>
            <a:ext cx="9144000" cy="1143000"/>
          </a:xfrm>
          <a:solidFill>
            <a:srgbClr val="993366"/>
          </a:solidFill>
        </p:spPr>
        <p:txBody>
          <a:bodyPr/>
          <a:lstStyle/>
          <a:p>
            <a:r>
              <a:rPr lang="en-US" altLang="en-US">
                <a:solidFill>
                  <a:schemeClr val="bg1"/>
                </a:solidFill>
              </a:rPr>
              <a:t>Transmitting and Receiving in Comm. Systems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462D8ADD-23F5-4D33-9A85-9765BF18A50E}"/>
              </a:ext>
            </a:extLst>
          </p:cNvPr>
          <p:cNvSpPr>
            <a:spLocks noGrp="1"/>
          </p:cNvSpPr>
          <p:nvPr>
            <p:ph type="title"/>
          </p:nvPr>
        </p:nvSpPr>
        <p:spPr>
          <a:solidFill>
            <a:srgbClr val="993366"/>
          </a:solidFill>
        </p:spPr>
        <p:txBody>
          <a:bodyPr/>
          <a:lstStyle/>
          <a:p>
            <a:r>
              <a:rPr lang="en-US" altLang="en-US">
                <a:solidFill>
                  <a:schemeClr val="bg1"/>
                </a:solidFill>
              </a:rPr>
              <a:t>Serial Transmission</a:t>
            </a:r>
          </a:p>
        </p:txBody>
      </p:sp>
      <p:sp>
        <p:nvSpPr>
          <p:cNvPr id="14339" name="Content Placeholder 2">
            <a:extLst>
              <a:ext uri="{FF2B5EF4-FFF2-40B4-BE49-F238E27FC236}">
                <a16:creationId xmlns:a16="http://schemas.microsoft.com/office/drawing/2014/main" id="{660777ED-0571-413A-9C2C-C53531D5416E}"/>
              </a:ext>
            </a:extLst>
          </p:cNvPr>
          <p:cNvSpPr>
            <a:spLocks noGrp="1"/>
          </p:cNvSpPr>
          <p:nvPr>
            <p:ph idx="1"/>
          </p:nvPr>
        </p:nvSpPr>
        <p:spPr/>
        <p:txBody>
          <a:bodyPr/>
          <a:lstStyle/>
          <a:p>
            <a:r>
              <a:rPr lang="en-US" altLang="en-US" dirty="0"/>
              <a:t>Data is transmitted, on a single channel, one bit at a  time one after another</a:t>
            </a:r>
          </a:p>
          <a:p>
            <a:r>
              <a:rPr lang="en-US" altLang="en-US" dirty="0"/>
              <a:t>Much faster than parallel because of way bits  processed (e.g. USB and SATA drives)</a:t>
            </a:r>
          </a:p>
          <a:p>
            <a:endParaRPr lang="en-US" altLang="en-US" dirty="0"/>
          </a:p>
        </p:txBody>
      </p:sp>
      <p:pic>
        <p:nvPicPr>
          <p:cNvPr id="14341" name="Picture 2">
            <a:extLst>
              <a:ext uri="{FF2B5EF4-FFF2-40B4-BE49-F238E27FC236}">
                <a16:creationId xmlns:a16="http://schemas.microsoft.com/office/drawing/2014/main" id="{05AF5521-AB38-4BC1-BD39-5BD530D41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572000"/>
            <a:ext cx="57816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384"/>
            <a:ext cx="9144000" cy="1143000"/>
          </a:xfrm>
        </p:spPr>
        <p:txBody>
          <a:bodyPr/>
          <a:lstStyle/>
          <a:p>
            <a:r>
              <a:rPr lang="en-US" sz="4000" dirty="0" smtClean="0">
                <a:solidFill>
                  <a:schemeClr val="bg1"/>
                </a:solidFill>
              </a:rPr>
              <a:t>Network Complexities</a:t>
            </a:r>
            <a:endParaRPr lang="en-US" sz="4000" dirty="0">
              <a:solidFill>
                <a:schemeClr val="bg1"/>
              </a:solidFill>
            </a:endParaRPr>
          </a:p>
        </p:txBody>
      </p:sp>
      <p:pic>
        <p:nvPicPr>
          <p:cNvPr id="7" name="Picture 6"/>
          <p:cNvPicPr>
            <a:picLocks noChangeAspect="1"/>
          </p:cNvPicPr>
          <p:nvPr/>
        </p:nvPicPr>
        <p:blipFill>
          <a:blip r:embed="rId2"/>
          <a:stretch>
            <a:fillRect/>
          </a:stretch>
        </p:blipFill>
        <p:spPr>
          <a:xfrm>
            <a:off x="0" y="1219200"/>
            <a:ext cx="6962775" cy="2857500"/>
          </a:xfrm>
          <a:prstGeom prst="rect">
            <a:avLst/>
          </a:prstGeom>
        </p:spPr>
      </p:pic>
      <p:pic>
        <p:nvPicPr>
          <p:cNvPr id="8" name="Picture 7"/>
          <p:cNvPicPr>
            <a:picLocks noChangeAspect="1"/>
          </p:cNvPicPr>
          <p:nvPr/>
        </p:nvPicPr>
        <p:blipFill>
          <a:blip r:embed="rId3"/>
          <a:stretch>
            <a:fillRect/>
          </a:stretch>
        </p:blipFill>
        <p:spPr>
          <a:xfrm>
            <a:off x="838200" y="4495800"/>
            <a:ext cx="6019800" cy="1924050"/>
          </a:xfrm>
          <a:prstGeom prst="rect">
            <a:avLst/>
          </a:prstGeom>
        </p:spPr>
      </p:pic>
    </p:spTree>
    <p:extLst>
      <p:ext uri="{BB962C8B-B14F-4D97-AF65-F5344CB8AC3E}">
        <p14:creationId xmlns:p14="http://schemas.microsoft.com/office/powerpoint/2010/main" val="302347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EC0671A-C246-481B-BE3B-08FB6029F62D}"/>
              </a:ext>
            </a:extLst>
          </p:cNvPr>
          <p:cNvSpPr>
            <a:spLocks noGrp="1"/>
          </p:cNvSpPr>
          <p:nvPr>
            <p:ph type="title"/>
          </p:nvPr>
        </p:nvSpPr>
        <p:spPr>
          <a:solidFill>
            <a:srgbClr val="993366"/>
          </a:solidFill>
        </p:spPr>
        <p:txBody>
          <a:bodyPr/>
          <a:lstStyle/>
          <a:p>
            <a:r>
              <a:rPr lang="en-US" altLang="en-US">
                <a:solidFill>
                  <a:schemeClr val="bg1"/>
                </a:solidFill>
              </a:rPr>
              <a:t>Parallel Transmission</a:t>
            </a:r>
          </a:p>
        </p:txBody>
      </p:sp>
      <p:sp>
        <p:nvSpPr>
          <p:cNvPr id="15363" name="Content Placeholder 2">
            <a:extLst>
              <a:ext uri="{FF2B5EF4-FFF2-40B4-BE49-F238E27FC236}">
                <a16:creationId xmlns:a16="http://schemas.microsoft.com/office/drawing/2014/main" id="{4706BFA9-B0EB-4F93-8ABE-9CE09EDB2E8D}"/>
              </a:ext>
            </a:extLst>
          </p:cNvPr>
          <p:cNvSpPr>
            <a:spLocks noGrp="1"/>
          </p:cNvSpPr>
          <p:nvPr>
            <p:ph idx="1"/>
          </p:nvPr>
        </p:nvSpPr>
        <p:spPr>
          <a:xfrm>
            <a:off x="685800" y="1905000"/>
            <a:ext cx="7772400" cy="4114800"/>
          </a:xfrm>
        </p:spPr>
        <p:txBody>
          <a:bodyPr/>
          <a:lstStyle/>
          <a:p>
            <a:r>
              <a:rPr lang="en-US" altLang="en-US" sz="2400"/>
              <a:t>Each bit has it’s own piece of wire along which it travels</a:t>
            </a:r>
          </a:p>
          <a:p>
            <a:r>
              <a:rPr lang="en-US" altLang="en-US" sz="2400"/>
              <a:t>Often used to send data to a printer</a:t>
            </a:r>
          </a:p>
          <a:p>
            <a:endParaRPr lang="en-US" altLang="en-US" sz="2400"/>
          </a:p>
        </p:txBody>
      </p:sp>
      <p:pic>
        <p:nvPicPr>
          <p:cNvPr id="15365" name="Picture 2">
            <a:extLst>
              <a:ext uri="{FF2B5EF4-FFF2-40B4-BE49-F238E27FC236}">
                <a16:creationId xmlns:a16="http://schemas.microsoft.com/office/drawing/2014/main" id="{4DDF755B-26CC-4E42-A966-532BF3307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971800"/>
            <a:ext cx="454342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905AE12-CEC2-4FB0-BD73-B70EA7471125}"/>
              </a:ext>
            </a:extLst>
          </p:cNvPr>
          <p:cNvSpPr>
            <a:spLocks noGrp="1"/>
          </p:cNvSpPr>
          <p:nvPr>
            <p:ph type="title"/>
          </p:nvPr>
        </p:nvSpPr>
        <p:spPr>
          <a:solidFill>
            <a:srgbClr val="993366"/>
          </a:solidFill>
        </p:spPr>
        <p:txBody>
          <a:bodyPr/>
          <a:lstStyle/>
          <a:p>
            <a:r>
              <a:rPr lang="en-US" altLang="en-US">
                <a:solidFill>
                  <a:schemeClr val="bg1"/>
                </a:solidFill>
              </a:rPr>
              <a:t>Why not to use Parallel instead Serial?</a:t>
            </a:r>
          </a:p>
        </p:txBody>
      </p:sp>
      <p:sp>
        <p:nvSpPr>
          <p:cNvPr id="16387" name="Content Placeholder 2">
            <a:extLst>
              <a:ext uri="{FF2B5EF4-FFF2-40B4-BE49-F238E27FC236}">
                <a16:creationId xmlns:a16="http://schemas.microsoft.com/office/drawing/2014/main" id="{82037BE8-C169-4F4F-9B0A-8107175E7705}"/>
              </a:ext>
            </a:extLst>
          </p:cNvPr>
          <p:cNvSpPr>
            <a:spLocks noGrp="1"/>
          </p:cNvSpPr>
          <p:nvPr>
            <p:ph idx="1"/>
          </p:nvPr>
        </p:nvSpPr>
        <p:spPr/>
        <p:txBody>
          <a:bodyPr/>
          <a:lstStyle/>
          <a:p>
            <a:r>
              <a:rPr lang="en-US" altLang="en-US" sz="2800" dirty="0"/>
              <a:t>Due to inconsistencies on channels data  arrives at different times</a:t>
            </a:r>
          </a:p>
          <a:p>
            <a:r>
              <a:rPr lang="en-US" altLang="en-US" sz="2800" dirty="0"/>
              <a:t>Because of the way it is transmitted packet  switching cannot be used</a:t>
            </a:r>
          </a:p>
          <a:p>
            <a:r>
              <a:rPr lang="en-US" altLang="en-US" sz="2800" dirty="0"/>
              <a:t>The above two points makes parallel slower  than serial and requires higher bandwidth.</a:t>
            </a:r>
          </a:p>
          <a:p>
            <a:r>
              <a:rPr lang="en-US" altLang="en-US" sz="2800" dirty="0"/>
              <a:t>Parallel transmissions are rarely used  anymore</a:t>
            </a:r>
          </a:p>
          <a:p>
            <a:endParaRPr lang="en-US" altLang="en-US"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DCFAE49-5B0C-421D-A115-7B9591AA29AA}"/>
              </a:ext>
            </a:extLst>
          </p:cNvPr>
          <p:cNvSpPr>
            <a:spLocks noGrp="1"/>
          </p:cNvSpPr>
          <p:nvPr>
            <p:ph type="title"/>
          </p:nvPr>
        </p:nvSpPr>
        <p:spPr/>
        <p:txBody>
          <a:bodyPr/>
          <a:lstStyle/>
          <a:p>
            <a:r>
              <a:rPr lang="en-US" altLang="en-US"/>
              <a:t>Synchronous VS Asynchronous Transmission</a:t>
            </a:r>
          </a:p>
        </p:txBody>
      </p:sp>
      <p:sp>
        <p:nvSpPr>
          <p:cNvPr id="17411" name="Content Placeholder 2">
            <a:extLst>
              <a:ext uri="{FF2B5EF4-FFF2-40B4-BE49-F238E27FC236}">
                <a16:creationId xmlns:a16="http://schemas.microsoft.com/office/drawing/2014/main" id="{09A35DA5-B2B6-4746-9B9B-1718812157C2}"/>
              </a:ext>
            </a:extLst>
          </p:cNvPr>
          <p:cNvSpPr>
            <a:spLocks noGrp="1"/>
          </p:cNvSpPr>
          <p:nvPr>
            <p:ph idx="1"/>
          </p:nvPr>
        </p:nvSpPr>
        <p:spPr/>
        <p:txBody>
          <a:bodyPr/>
          <a:lstStyle/>
          <a:p>
            <a:pPr>
              <a:buFontTx/>
              <a:buNone/>
            </a:pPr>
            <a:r>
              <a:rPr lang="en-US" altLang="en-US" sz="2400" b="1"/>
              <a:t>Synchronous Transmission</a:t>
            </a:r>
          </a:p>
          <a:p>
            <a:r>
              <a:rPr lang="en-US" altLang="en-US" sz="2400"/>
              <a:t>All data sent at once and no packet switching</a:t>
            </a:r>
          </a:p>
          <a:p>
            <a:pPr>
              <a:buFontTx/>
              <a:buNone/>
            </a:pPr>
            <a:endParaRPr lang="en-US" altLang="en-US" sz="2400"/>
          </a:p>
          <a:p>
            <a:pPr>
              <a:buFontTx/>
              <a:buNone/>
            </a:pPr>
            <a:r>
              <a:rPr lang="en-US" altLang="en-US" sz="2400" b="1"/>
              <a:t>Asynchronous Transmission</a:t>
            </a:r>
          </a:p>
          <a:p>
            <a:r>
              <a:rPr lang="en-US" altLang="en-US" sz="2400"/>
              <a:t>Uses stop/ start bits</a:t>
            </a:r>
          </a:p>
          <a:p>
            <a:r>
              <a:rPr lang="en-US" altLang="en-US" sz="2400"/>
              <a:t>most common type of serial data transfer</a:t>
            </a:r>
          </a:p>
          <a:p>
            <a:r>
              <a:rPr lang="en-US" altLang="en-US" sz="2400"/>
              <a:t>Allows packet switching</a:t>
            </a:r>
          </a:p>
          <a:p>
            <a:r>
              <a:rPr lang="en-US" altLang="en-US" sz="2400"/>
              <a:t>Allows sharing of bandwidth (i.e. talk on phone  while another person is using internet)</a:t>
            </a:r>
          </a:p>
          <a:p>
            <a:endParaRPr lang="en-US" alt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47EB-B746-4F41-832D-F0FF4CD17B98}"/>
              </a:ext>
            </a:extLst>
          </p:cNvPr>
          <p:cNvSpPr>
            <a:spLocks noGrp="1"/>
          </p:cNvSpPr>
          <p:nvPr>
            <p:ph type="title"/>
          </p:nvPr>
        </p:nvSpPr>
        <p:spPr>
          <a:solidFill>
            <a:schemeClr val="accent5">
              <a:lumMod val="60000"/>
              <a:lumOff val="40000"/>
            </a:schemeClr>
          </a:solidFill>
        </p:spPr>
        <p:txBody>
          <a:bodyPr/>
          <a:lstStyle/>
          <a:p>
            <a:pPr>
              <a:defRPr/>
            </a:pPr>
            <a:r>
              <a:rPr lang="en-US" dirty="0"/>
              <a:t>Transmission Directions</a:t>
            </a:r>
          </a:p>
        </p:txBody>
      </p:sp>
      <p:sp>
        <p:nvSpPr>
          <p:cNvPr id="18435" name="Content Placeholder 2">
            <a:extLst>
              <a:ext uri="{FF2B5EF4-FFF2-40B4-BE49-F238E27FC236}">
                <a16:creationId xmlns:a16="http://schemas.microsoft.com/office/drawing/2014/main" id="{B370CBBF-7E4C-4DB9-BD48-7B9C77A33BFC}"/>
              </a:ext>
            </a:extLst>
          </p:cNvPr>
          <p:cNvSpPr>
            <a:spLocks noGrp="1"/>
          </p:cNvSpPr>
          <p:nvPr>
            <p:ph idx="1"/>
          </p:nvPr>
        </p:nvSpPr>
        <p:spPr>
          <a:xfrm>
            <a:off x="152400" y="1981200"/>
            <a:ext cx="6172200" cy="4114800"/>
          </a:xfrm>
        </p:spPr>
        <p:txBody>
          <a:bodyPr/>
          <a:lstStyle/>
          <a:p>
            <a:r>
              <a:rPr lang="en-US" altLang="en-US" b="1" u="sng" dirty="0"/>
              <a:t>Simplex: </a:t>
            </a:r>
            <a:endParaRPr lang="en-US" altLang="en-US" b="1" u="sng" dirty="0" smtClean="0"/>
          </a:p>
          <a:p>
            <a:pPr marL="0" indent="0">
              <a:buNone/>
            </a:pPr>
            <a:r>
              <a:rPr lang="en-US" altLang="en-US" dirty="0" smtClean="0"/>
              <a:t>One </a:t>
            </a:r>
            <a:r>
              <a:rPr lang="en-US" altLang="en-US" dirty="0"/>
              <a:t>direction </a:t>
            </a:r>
            <a:r>
              <a:rPr lang="en-US" altLang="en-US" dirty="0" smtClean="0"/>
              <a:t>only</a:t>
            </a:r>
          </a:p>
          <a:p>
            <a:endParaRPr lang="en-US" altLang="en-US" dirty="0"/>
          </a:p>
          <a:p>
            <a:endParaRPr lang="en-US" altLang="en-US" dirty="0"/>
          </a:p>
        </p:txBody>
      </p:sp>
      <p:pic>
        <p:nvPicPr>
          <p:cNvPr id="4" name="Picture 3"/>
          <p:cNvPicPr>
            <a:picLocks noChangeAspect="1"/>
          </p:cNvPicPr>
          <p:nvPr/>
        </p:nvPicPr>
        <p:blipFill>
          <a:blip r:embed="rId2"/>
          <a:stretch>
            <a:fillRect/>
          </a:stretch>
        </p:blipFill>
        <p:spPr>
          <a:xfrm>
            <a:off x="1371600" y="3352800"/>
            <a:ext cx="5947444" cy="2209800"/>
          </a:xfrm>
          <a:prstGeom prst="rect">
            <a:avLst/>
          </a:prstGeom>
        </p:spPr>
      </p:pic>
      <p:pic>
        <p:nvPicPr>
          <p:cNvPr id="8" name="Picture 7"/>
          <p:cNvPicPr>
            <a:picLocks noChangeAspect="1"/>
          </p:cNvPicPr>
          <p:nvPr/>
        </p:nvPicPr>
        <p:blipFill>
          <a:blip r:embed="rId3"/>
          <a:stretch>
            <a:fillRect/>
          </a:stretch>
        </p:blipFill>
        <p:spPr>
          <a:xfrm>
            <a:off x="3235452" y="6038850"/>
            <a:ext cx="2524125" cy="647700"/>
          </a:xfrm>
          <a:prstGeom prst="rect">
            <a:avLst/>
          </a:prstGeom>
          <a:ln>
            <a:solidFill>
              <a:srgbClr val="FF0000"/>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7772400" cy="4114800"/>
          </a:xfrm>
        </p:spPr>
        <p:txBody>
          <a:bodyPr/>
          <a:lstStyle/>
          <a:p>
            <a:r>
              <a:rPr lang="en-US" altLang="en-US" b="1" u="sng" dirty="0"/>
              <a:t>Half duplex: </a:t>
            </a:r>
            <a:endParaRPr lang="en-US" altLang="en-US" b="1" u="sng" dirty="0" smtClean="0"/>
          </a:p>
          <a:p>
            <a:pPr marL="0" indent="0">
              <a:buNone/>
            </a:pPr>
            <a:r>
              <a:rPr lang="en-US" altLang="en-US" dirty="0" smtClean="0"/>
              <a:t>Both </a:t>
            </a:r>
            <a:r>
              <a:rPr lang="en-US" altLang="en-US" dirty="0"/>
              <a:t>directions but only one</a:t>
            </a:r>
            <a:br>
              <a:rPr lang="en-US" altLang="en-US" dirty="0"/>
            </a:br>
            <a:r>
              <a:rPr lang="en-US" altLang="en-US" dirty="0"/>
              <a:t>direction at a time </a:t>
            </a:r>
          </a:p>
          <a:p>
            <a:pPr marL="0" indent="0">
              <a:buNone/>
            </a:pPr>
            <a:r>
              <a:rPr lang="en-US" altLang="en-US" dirty="0"/>
              <a:t/>
            </a:r>
            <a:br>
              <a:rPr lang="en-US" altLang="en-US" dirty="0"/>
            </a:br>
            <a:r>
              <a:rPr lang="en-US" altLang="en-US" dirty="0"/>
              <a:t/>
            </a:r>
            <a:br>
              <a:rPr lang="en-US" altLang="en-US" dirty="0"/>
            </a:br>
            <a:endParaRPr lang="en-US" altLang="en-US" dirty="0"/>
          </a:p>
          <a:p>
            <a:endParaRPr lang="en-US" dirty="0"/>
          </a:p>
        </p:txBody>
      </p:sp>
      <p:pic>
        <p:nvPicPr>
          <p:cNvPr id="4" name="Picture 3"/>
          <p:cNvPicPr>
            <a:picLocks noChangeAspect="1"/>
          </p:cNvPicPr>
          <p:nvPr/>
        </p:nvPicPr>
        <p:blipFill>
          <a:blip r:embed="rId2"/>
          <a:stretch>
            <a:fillRect/>
          </a:stretch>
        </p:blipFill>
        <p:spPr>
          <a:xfrm>
            <a:off x="2209800" y="1981200"/>
            <a:ext cx="4495800" cy="2991083"/>
          </a:xfrm>
          <a:prstGeom prst="rect">
            <a:avLst/>
          </a:prstGeom>
        </p:spPr>
      </p:pic>
      <p:pic>
        <p:nvPicPr>
          <p:cNvPr id="8" name="Picture 7"/>
          <p:cNvPicPr>
            <a:picLocks noChangeAspect="1"/>
          </p:cNvPicPr>
          <p:nvPr/>
        </p:nvPicPr>
        <p:blipFill>
          <a:blip r:embed="rId3"/>
          <a:stretch>
            <a:fillRect/>
          </a:stretch>
        </p:blipFill>
        <p:spPr>
          <a:xfrm>
            <a:off x="3200400" y="5494782"/>
            <a:ext cx="2295525" cy="628650"/>
          </a:xfrm>
          <a:prstGeom prst="rect">
            <a:avLst/>
          </a:prstGeom>
          <a:ln>
            <a:solidFill>
              <a:srgbClr val="FF0000"/>
            </a:solidFill>
          </a:ln>
        </p:spPr>
      </p:pic>
    </p:spTree>
    <p:extLst>
      <p:ext uri="{BB962C8B-B14F-4D97-AF65-F5344CB8AC3E}">
        <p14:creationId xmlns:p14="http://schemas.microsoft.com/office/powerpoint/2010/main" val="4089796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7772400" cy="4114800"/>
          </a:xfrm>
        </p:spPr>
        <p:txBody>
          <a:bodyPr/>
          <a:lstStyle/>
          <a:p>
            <a:r>
              <a:rPr lang="en-US" altLang="en-US" b="1" u="sng" dirty="0"/>
              <a:t>Full duplex: </a:t>
            </a:r>
            <a:endParaRPr lang="en-US" altLang="en-US" b="1" u="sng" dirty="0" smtClean="0"/>
          </a:p>
          <a:p>
            <a:pPr marL="0" indent="0">
              <a:buNone/>
            </a:pPr>
            <a:r>
              <a:rPr lang="en-US" altLang="en-US" dirty="0"/>
              <a:t>S</a:t>
            </a:r>
            <a:r>
              <a:rPr lang="en-US" altLang="en-US" dirty="0" smtClean="0"/>
              <a:t>end </a:t>
            </a:r>
            <a:r>
              <a:rPr lang="en-US" altLang="en-US" dirty="0"/>
              <a:t>and receive both directions at </a:t>
            </a:r>
            <a:r>
              <a:rPr lang="en-US" altLang="en-US" dirty="0" smtClean="0"/>
              <a:t>once.</a:t>
            </a:r>
            <a:endParaRPr lang="en-US" dirty="0"/>
          </a:p>
        </p:txBody>
      </p:sp>
      <p:pic>
        <p:nvPicPr>
          <p:cNvPr id="4" name="Picture 3"/>
          <p:cNvPicPr>
            <a:picLocks noChangeAspect="1"/>
          </p:cNvPicPr>
          <p:nvPr/>
        </p:nvPicPr>
        <p:blipFill>
          <a:blip r:embed="rId2"/>
          <a:stretch>
            <a:fillRect/>
          </a:stretch>
        </p:blipFill>
        <p:spPr>
          <a:xfrm>
            <a:off x="3276600" y="5562600"/>
            <a:ext cx="2628900" cy="628650"/>
          </a:xfrm>
          <a:prstGeom prst="rect">
            <a:avLst/>
          </a:prstGeom>
        </p:spPr>
      </p:pic>
      <p:pic>
        <p:nvPicPr>
          <p:cNvPr id="6" name="Picture 5"/>
          <p:cNvPicPr>
            <a:picLocks noChangeAspect="1"/>
          </p:cNvPicPr>
          <p:nvPr/>
        </p:nvPicPr>
        <p:blipFill>
          <a:blip r:embed="rId3"/>
          <a:stretch>
            <a:fillRect/>
          </a:stretch>
        </p:blipFill>
        <p:spPr>
          <a:xfrm>
            <a:off x="1309687" y="1846988"/>
            <a:ext cx="6562725" cy="2426308"/>
          </a:xfrm>
          <a:prstGeom prst="rect">
            <a:avLst/>
          </a:prstGeom>
        </p:spPr>
      </p:pic>
    </p:spTree>
    <p:extLst>
      <p:ext uri="{BB962C8B-B14F-4D97-AF65-F5344CB8AC3E}">
        <p14:creationId xmlns:p14="http://schemas.microsoft.com/office/powerpoint/2010/main" val="1058527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583118C-DA83-41A9-8214-6CA66F60D145}"/>
              </a:ext>
            </a:extLst>
          </p:cNvPr>
          <p:cNvSpPr>
            <a:spLocks noGrp="1"/>
          </p:cNvSpPr>
          <p:nvPr>
            <p:ph type="title"/>
          </p:nvPr>
        </p:nvSpPr>
        <p:spPr>
          <a:solidFill>
            <a:srgbClr val="FFC000"/>
          </a:solidFill>
        </p:spPr>
        <p:txBody>
          <a:bodyPr/>
          <a:lstStyle/>
          <a:p>
            <a:r>
              <a:rPr lang="en-US" altLang="en-US"/>
              <a:t>Network Topologies</a:t>
            </a:r>
          </a:p>
        </p:txBody>
      </p:sp>
      <p:sp>
        <p:nvSpPr>
          <p:cNvPr id="19459" name="Content Placeholder 2">
            <a:extLst>
              <a:ext uri="{FF2B5EF4-FFF2-40B4-BE49-F238E27FC236}">
                <a16:creationId xmlns:a16="http://schemas.microsoft.com/office/drawing/2014/main" id="{9287AD01-D9BC-4995-A2AA-8073B2B437AE}"/>
              </a:ext>
            </a:extLst>
          </p:cNvPr>
          <p:cNvSpPr>
            <a:spLocks noGrp="1"/>
          </p:cNvSpPr>
          <p:nvPr>
            <p:ph idx="1"/>
          </p:nvPr>
        </p:nvSpPr>
        <p:spPr/>
        <p:txBody>
          <a:bodyPr/>
          <a:lstStyle/>
          <a:p>
            <a:r>
              <a:rPr lang="en-US" altLang="en-US"/>
              <a:t>Mesh Topology</a:t>
            </a:r>
          </a:p>
          <a:p>
            <a:r>
              <a:rPr lang="en-US" altLang="en-US"/>
              <a:t>Ring Topology</a:t>
            </a:r>
          </a:p>
          <a:p>
            <a:r>
              <a:rPr lang="en-US" altLang="en-US"/>
              <a:t>Bus Topology</a:t>
            </a:r>
          </a:p>
          <a:p>
            <a:r>
              <a:rPr lang="en-US" altLang="en-US"/>
              <a:t>Star Topology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986437D-7675-4AA7-A15E-4DB73AD57A5C}"/>
              </a:ext>
            </a:extLst>
          </p:cNvPr>
          <p:cNvSpPr>
            <a:spLocks noGrp="1"/>
          </p:cNvSpPr>
          <p:nvPr>
            <p:ph type="title"/>
          </p:nvPr>
        </p:nvSpPr>
        <p:spPr>
          <a:solidFill>
            <a:srgbClr val="FFC000"/>
          </a:solidFill>
        </p:spPr>
        <p:txBody>
          <a:bodyPr/>
          <a:lstStyle/>
          <a:p>
            <a:r>
              <a:rPr lang="en-US" altLang="en-US"/>
              <a:t>Mesh Topology</a:t>
            </a:r>
          </a:p>
        </p:txBody>
      </p:sp>
      <p:pic>
        <p:nvPicPr>
          <p:cNvPr id="20485" name="Picture 2" descr="Image result for mesh topology">
            <a:extLst>
              <a:ext uri="{FF2B5EF4-FFF2-40B4-BE49-F238E27FC236}">
                <a16:creationId xmlns:a16="http://schemas.microsoft.com/office/drawing/2014/main" id="{84300E70-00D7-4398-AB75-8296265ED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28800"/>
            <a:ext cx="4495800"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CB96F827-500F-468A-80AC-D53062036FFF}"/>
              </a:ext>
            </a:extLst>
          </p:cNvPr>
          <p:cNvSpPr>
            <a:spLocks noGrp="1"/>
          </p:cNvSpPr>
          <p:nvPr>
            <p:ph type="title"/>
          </p:nvPr>
        </p:nvSpPr>
        <p:spPr>
          <a:solidFill>
            <a:srgbClr val="FFC000"/>
          </a:solidFill>
        </p:spPr>
        <p:txBody>
          <a:bodyPr/>
          <a:lstStyle/>
          <a:p>
            <a:r>
              <a:rPr lang="en-US" altLang="en-US"/>
              <a:t>Ring Topology</a:t>
            </a:r>
          </a:p>
        </p:txBody>
      </p:sp>
      <p:sp>
        <p:nvSpPr>
          <p:cNvPr id="21509" name="object 9">
            <a:extLst>
              <a:ext uri="{FF2B5EF4-FFF2-40B4-BE49-F238E27FC236}">
                <a16:creationId xmlns:a16="http://schemas.microsoft.com/office/drawing/2014/main" id="{56CA5245-48E6-4E05-BAEB-661A4D3E51AD}"/>
              </a:ext>
            </a:extLst>
          </p:cNvPr>
          <p:cNvSpPr>
            <a:spLocks noChangeArrowheads="1"/>
          </p:cNvSpPr>
          <p:nvPr/>
        </p:nvSpPr>
        <p:spPr bwMode="auto">
          <a:xfrm>
            <a:off x="1905000" y="2133600"/>
            <a:ext cx="5257800" cy="404018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6C75100E-6759-4980-B062-81C35EC2945D}"/>
              </a:ext>
            </a:extLst>
          </p:cNvPr>
          <p:cNvSpPr>
            <a:spLocks noGrp="1"/>
          </p:cNvSpPr>
          <p:nvPr>
            <p:ph type="title"/>
          </p:nvPr>
        </p:nvSpPr>
        <p:spPr>
          <a:solidFill>
            <a:srgbClr val="FFC000"/>
          </a:solidFill>
        </p:spPr>
        <p:txBody>
          <a:bodyPr/>
          <a:lstStyle/>
          <a:p>
            <a:r>
              <a:rPr lang="en-US" altLang="en-US"/>
              <a:t>Bus Topology</a:t>
            </a:r>
          </a:p>
        </p:txBody>
      </p:sp>
      <p:sp>
        <p:nvSpPr>
          <p:cNvPr id="22533" name="object 7">
            <a:extLst>
              <a:ext uri="{FF2B5EF4-FFF2-40B4-BE49-F238E27FC236}">
                <a16:creationId xmlns:a16="http://schemas.microsoft.com/office/drawing/2014/main" id="{1A733AD8-7F25-4D33-8E7F-C340565ECEF7}"/>
              </a:ext>
            </a:extLst>
          </p:cNvPr>
          <p:cNvSpPr>
            <a:spLocks noChangeArrowheads="1"/>
          </p:cNvSpPr>
          <p:nvPr/>
        </p:nvSpPr>
        <p:spPr bwMode="auto">
          <a:xfrm>
            <a:off x="685800" y="2667000"/>
            <a:ext cx="8151813" cy="25638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What is a Protocol?</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152400" y="2133600"/>
            <a:ext cx="7086600" cy="2614900"/>
          </a:xfrm>
          <a:prstGeom prst="rect">
            <a:avLst/>
          </a:prstGeom>
        </p:spPr>
      </p:pic>
    </p:spTree>
    <p:extLst>
      <p:ext uri="{BB962C8B-B14F-4D97-AF65-F5344CB8AC3E}">
        <p14:creationId xmlns:p14="http://schemas.microsoft.com/office/powerpoint/2010/main" val="30838896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926A5298-03D2-4541-8708-DCAD647AF80C}"/>
              </a:ext>
            </a:extLst>
          </p:cNvPr>
          <p:cNvSpPr>
            <a:spLocks noGrp="1"/>
          </p:cNvSpPr>
          <p:nvPr>
            <p:ph type="title"/>
          </p:nvPr>
        </p:nvSpPr>
        <p:spPr>
          <a:solidFill>
            <a:srgbClr val="FFC000"/>
          </a:solidFill>
        </p:spPr>
        <p:txBody>
          <a:bodyPr/>
          <a:lstStyle/>
          <a:p>
            <a:r>
              <a:rPr lang="en-US" altLang="en-US"/>
              <a:t>Star Topology</a:t>
            </a:r>
          </a:p>
        </p:txBody>
      </p:sp>
      <p:sp>
        <p:nvSpPr>
          <p:cNvPr id="23557" name="object 8">
            <a:extLst>
              <a:ext uri="{FF2B5EF4-FFF2-40B4-BE49-F238E27FC236}">
                <a16:creationId xmlns:a16="http://schemas.microsoft.com/office/drawing/2014/main" id="{F6D74DED-6952-4A56-8735-8D86A6658B6C}"/>
              </a:ext>
            </a:extLst>
          </p:cNvPr>
          <p:cNvSpPr>
            <a:spLocks noChangeArrowheads="1"/>
          </p:cNvSpPr>
          <p:nvPr/>
        </p:nvSpPr>
        <p:spPr bwMode="auto">
          <a:xfrm>
            <a:off x="1981200" y="2133600"/>
            <a:ext cx="5105400" cy="38687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D7E1-1C5C-45B4-84D1-8997351DDED2}"/>
              </a:ext>
            </a:extLst>
          </p:cNvPr>
          <p:cNvSpPr>
            <a:spLocks noGrp="1"/>
          </p:cNvSpPr>
          <p:nvPr>
            <p:ph type="title"/>
          </p:nvPr>
        </p:nvSpPr>
        <p:spPr>
          <a:xfrm>
            <a:off x="0" y="2667000"/>
            <a:ext cx="9144000" cy="1143000"/>
          </a:xfrm>
          <a:solidFill>
            <a:schemeClr val="accent6">
              <a:lumMod val="20000"/>
              <a:lumOff val="80000"/>
            </a:schemeClr>
          </a:solidFill>
        </p:spPr>
        <p:txBody>
          <a:bodyPr/>
          <a:lstStyle/>
          <a:p>
            <a:pPr>
              <a:defRPr/>
            </a:pPr>
            <a:r>
              <a:rPr lang="en-US" dirty="0"/>
              <a:t>Network Hardware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65D8-64A2-4BB9-8BAE-3CEECA7E7B1B}"/>
              </a:ext>
            </a:extLst>
          </p:cNvPr>
          <p:cNvSpPr>
            <a:spLocks noGrp="1"/>
          </p:cNvSpPr>
          <p:nvPr>
            <p:ph type="title"/>
          </p:nvPr>
        </p:nvSpPr>
        <p:spPr>
          <a:solidFill>
            <a:schemeClr val="accent6">
              <a:lumMod val="20000"/>
              <a:lumOff val="80000"/>
            </a:schemeClr>
          </a:solidFill>
        </p:spPr>
        <p:txBody>
          <a:bodyPr/>
          <a:lstStyle/>
          <a:p>
            <a:pPr>
              <a:defRPr/>
            </a:pPr>
            <a:r>
              <a:rPr lang="en-US" dirty="0"/>
              <a:t>Bridge</a:t>
            </a:r>
          </a:p>
        </p:txBody>
      </p:sp>
      <p:pic>
        <p:nvPicPr>
          <p:cNvPr id="25604" name="Picture 2">
            <a:extLst>
              <a:ext uri="{FF2B5EF4-FFF2-40B4-BE49-F238E27FC236}">
                <a16:creationId xmlns:a16="http://schemas.microsoft.com/office/drawing/2014/main" id="{FA65B7D6-8072-484B-BD05-9885A3956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2" y="4648200"/>
            <a:ext cx="64674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9C45841-7EC6-4A52-8CDD-D4676D584792}"/>
              </a:ext>
            </a:extLst>
          </p:cNvPr>
          <p:cNvSpPr txBox="1"/>
          <p:nvPr/>
        </p:nvSpPr>
        <p:spPr>
          <a:xfrm>
            <a:off x="457200" y="1950275"/>
            <a:ext cx="8382000" cy="2308225"/>
          </a:xfrm>
          <a:prstGeom prst="rect">
            <a:avLst/>
          </a:prstGeom>
          <a:noFill/>
        </p:spPr>
        <p:txBody>
          <a:bodyPr>
            <a:spAutoFit/>
          </a:bodyPr>
          <a:lstStyle/>
          <a:p>
            <a:pPr>
              <a:defRPr/>
            </a:pPr>
            <a:r>
              <a:rPr lang="en-US" b="0" spc="-10" dirty="0">
                <a:latin typeface="Calibri" pitchFamily="34" charset="0"/>
                <a:cs typeface="Calibri" pitchFamily="34" charset="0"/>
              </a:rPr>
              <a:t>Large </a:t>
            </a:r>
            <a:r>
              <a:rPr lang="en-US" b="0" spc="-5" dirty="0">
                <a:latin typeface="Calibri" pitchFamily="34" charset="0"/>
                <a:cs typeface="Calibri" pitchFamily="34" charset="0"/>
              </a:rPr>
              <a:t>networks </a:t>
            </a:r>
            <a:r>
              <a:rPr lang="en-US" b="0" dirty="0">
                <a:latin typeface="Calibri" pitchFamily="34" charset="0"/>
                <a:cs typeface="Calibri" pitchFamily="34" charset="0"/>
              </a:rPr>
              <a:t>can be separated into </a:t>
            </a:r>
            <a:r>
              <a:rPr lang="en-US" b="0" spc="-5" dirty="0">
                <a:latin typeface="Calibri" pitchFamily="34" charset="0"/>
                <a:cs typeface="Calibri" pitchFamily="34" charset="0"/>
              </a:rPr>
              <a:t>two </a:t>
            </a:r>
            <a:r>
              <a:rPr lang="en-US" b="0" dirty="0">
                <a:latin typeface="Calibri" pitchFamily="34" charset="0"/>
                <a:cs typeface="Calibri" pitchFamily="34" charset="0"/>
              </a:rPr>
              <a:t>or </a:t>
            </a:r>
            <a:r>
              <a:rPr lang="en-US" b="0" spc="-5" dirty="0">
                <a:latin typeface="Calibri" pitchFamily="34" charset="0"/>
                <a:cs typeface="Calibri" pitchFamily="34" charset="0"/>
              </a:rPr>
              <a:t>more smaller  networks </a:t>
            </a:r>
            <a:r>
              <a:rPr lang="en-US" b="0" dirty="0">
                <a:latin typeface="Calibri" pitchFamily="34" charset="0"/>
                <a:cs typeface="Calibri" pitchFamily="34" charset="0"/>
              </a:rPr>
              <a:t>using</a:t>
            </a:r>
            <a:r>
              <a:rPr lang="en-US" b="0" spc="-5" dirty="0">
                <a:latin typeface="Calibri" pitchFamily="34" charset="0"/>
                <a:cs typeface="Calibri" pitchFamily="34" charset="0"/>
              </a:rPr>
              <a:t> </a:t>
            </a:r>
            <a:r>
              <a:rPr lang="en-US" b="0" dirty="0">
                <a:latin typeface="Calibri" pitchFamily="34" charset="0"/>
                <a:cs typeface="Calibri" pitchFamily="34" charset="0"/>
              </a:rPr>
              <a:t>a bridge. This </a:t>
            </a:r>
            <a:r>
              <a:rPr lang="en-US" b="0" spc="-5" dirty="0">
                <a:latin typeface="Calibri" pitchFamily="34" charset="0"/>
                <a:cs typeface="Calibri" pitchFamily="34" charset="0"/>
              </a:rPr>
              <a:t>is </a:t>
            </a:r>
            <a:r>
              <a:rPr lang="en-US" b="0" dirty="0">
                <a:latin typeface="Calibri" pitchFamily="34" charset="0"/>
                <a:cs typeface="Calibri" pitchFamily="34" charset="0"/>
              </a:rPr>
              <a:t>done to increase speed and  </a:t>
            </a:r>
            <a:r>
              <a:rPr lang="en-US" b="0" spc="-20" dirty="0">
                <a:latin typeface="Calibri" pitchFamily="34" charset="0"/>
                <a:cs typeface="Calibri" pitchFamily="34" charset="0"/>
              </a:rPr>
              <a:t>efficiency. </a:t>
            </a:r>
            <a:r>
              <a:rPr lang="en-US" b="0" dirty="0">
                <a:latin typeface="Calibri" pitchFamily="34" charset="0"/>
                <a:cs typeface="Calibri" pitchFamily="34" charset="0"/>
              </a:rPr>
              <a:t>This type of network </a:t>
            </a:r>
            <a:r>
              <a:rPr lang="en-US" b="0" spc="-5" dirty="0">
                <a:latin typeface="Calibri" pitchFamily="34" charset="0"/>
                <a:cs typeface="Calibri" pitchFamily="34" charset="0"/>
              </a:rPr>
              <a:t>is </a:t>
            </a:r>
            <a:r>
              <a:rPr lang="en-US" b="0" dirty="0">
                <a:latin typeface="Calibri" pitchFamily="34" charset="0"/>
                <a:cs typeface="Calibri" pitchFamily="34" charset="0"/>
              </a:rPr>
              <a:t>called a </a:t>
            </a:r>
            <a:r>
              <a:rPr lang="en-US" b="0" spc="-5" dirty="0">
                <a:latin typeface="Calibri" pitchFamily="34" charset="0"/>
                <a:cs typeface="Calibri" pitchFamily="34" charset="0"/>
              </a:rPr>
              <a:t>segmented LAN </a:t>
            </a:r>
            <a:r>
              <a:rPr lang="en-US" b="0" dirty="0">
                <a:latin typeface="Calibri" pitchFamily="34" charset="0"/>
                <a:cs typeface="Calibri" pitchFamily="34" charset="0"/>
              </a:rPr>
              <a:t>and  has </a:t>
            </a:r>
            <a:r>
              <a:rPr lang="en-US" b="0" spc="-5" dirty="0">
                <a:latin typeface="Calibri" pitchFamily="34" charset="0"/>
                <a:cs typeface="Calibri" pitchFamily="34" charset="0"/>
              </a:rPr>
              <a:t>largely </a:t>
            </a:r>
            <a:r>
              <a:rPr lang="en-US" b="0" dirty="0">
                <a:latin typeface="Calibri" pitchFamily="34" charset="0"/>
                <a:cs typeface="Calibri" pitchFamily="34" charset="0"/>
              </a:rPr>
              <a:t>been superseded by the use of switches </a:t>
            </a:r>
            <a:r>
              <a:rPr lang="en-US" b="0" spc="-5" dirty="0">
                <a:latin typeface="Calibri" pitchFamily="34" charset="0"/>
                <a:cs typeface="Calibri" pitchFamily="34" charset="0"/>
              </a:rPr>
              <a:t>which </a:t>
            </a:r>
            <a:r>
              <a:rPr lang="en-US" b="0" dirty="0">
                <a:latin typeface="Calibri" pitchFamily="34" charset="0"/>
                <a:cs typeface="Calibri" pitchFamily="34" charset="0"/>
              </a:rPr>
              <a:t>can  transfer data straight to a </a:t>
            </a:r>
            <a:r>
              <a:rPr lang="en-US" b="0" spc="-5" dirty="0">
                <a:latin typeface="Calibri" pitchFamily="34" charset="0"/>
                <a:cs typeface="Calibri" pitchFamily="34" charset="0"/>
              </a:rPr>
              <a:t>computer </a:t>
            </a:r>
            <a:r>
              <a:rPr lang="en-US" b="0" dirty="0">
                <a:latin typeface="Calibri" pitchFamily="34" charset="0"/>
                <a:cs typeface="Calibri" pitchFamily="34" charset="0"/>
              </a:rPr>
              <a:t>and thus avoid bottleneck</a:t>
            </a:r>
            <a:r>
              <a:rPr lang="en-US" b="0" spc="-215" dirty="0">
                <a:latin typeface="Calibri" pitchFamily="34" charset="0"/>
                <a:cs typeface="Calibri" pitchFamily="34" charset="0"/>
              </a:rPr>
              <a:t> </a:t>
            </a:r>
            <a:r>
              <a:rPr lang="en-US" b="0" spc="-5" dirty="0">
                <a:latin typeface="Calibri" pitchFamily="34" charset="0"/>
                <a:cs typeface="Calibri" pitchFamily="34" charset="0"/>
              </a:rPr>
              <a:t>jams  which </a:t>
            </a:r>
            <a:r>
              <a:rPr lang="en-US" b="0" dirty="0">
                <a:latin typeface="Calibri" pitchFamily="34" charset="0"/>
                <a:cs typeface="Calibri" pitchFamily="34" charset="0"/>
              </a:rPr>
              <a:t>bridges </a:t>
            </a:r>
            <a:r>
              <a:rPr lang="en-US" b="0" spc="-5" dirty="0">
                <a:latin typeface="Calibri" pitchFamily="34" charset="0"/>
                <a:cs typeface="Calibri" pitchFamily="34" charset="0"/>
              </a:rPr>
              <a:t>were </a:t>
            </a:r>
            <a:r>
              <a:rPr lang="en-US" b="0" dirty="0">
                <a:latin typeface="Calibri" pitchFamily="34" charset="0"/>
                <a:cs typeface="Calibri" pitchFamily="34" charset="0"/>
              </a:rPr>
              <a:t>designed </a:t>
            </a:r>
            <a:r>
              <a:rPr lang="en-US" b="0" spc="-5" dirty="0">
                <a:latin typeface="Calibri" pitchFamily="34" charset="0"/>
                <a:cs typeface="Calibri" pitchFamily="34" charset="0"/>
              </a:rPr>
              <a:t>to</a:t>
            </a:r>
            <a:r>
              <a:rPr lang="en-US" b="0" spc="-60" dirty="0">
                <a:latin typeface="Calibri" pitchFamily="34" charset="0"/>
                <a:cs typeface="Calibri" pitchFamily="34" charset="0"/>
              </a:rPr>
              <a:t> </a:t>
            </a:r>
            <a:r>
              <a:rPr lang="en-US" b="0" spc="-5" dirty="0">
                <a:latin typeface="Calibri" pitchFamily="34" charset="0"/>
                <a:cs typeface="Calibri" pitchFamily="34" charset="0"/>
              </a:rPr>
              <a:t>fix.</a:t>
            </a:r>
            <a:endParaRPr lang="en-US" b="0" dirty="0">
              <a:latin typeface="Calibri" pitchFamily="34" charset="0"/>
              <a:cs typeface="Calibri"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689C4-12AA-4D78-AF39-3706D9954E3C}"/>
              </a:ext>
            </a:extLst>
          </p:cNvPr>
          <p:cNvSpPr>
            <a:spLocks noGrp="1"/>
          </p:cNvSpPr>
          <p:nvPr>
            <p:ph type="title"/>
          </p:nvPr>
        </p:nvSpPr>
        <p:spPr>
          <a:solidFill>
            <a:schemeClr val="accent6">
              <a:lumMod val="20000"/>
              <a:lumOff val="80000"/>
            </a:schemeClr>
          </a:solidFill>
        </p:spPr>
        <p:txBody>
          <a:bodyPr/>
          <a:lstStyle/>
          <a:p>
            <a:pPr>
              <a:defRPr/>
            </a:pPr>
            <a:r>
              <a:rPr lang="en-US" dirty="0"/>
              <a:t>Gateway</a:t>
            </a:r>
          </a:p>
        </p:txBody>
      </p:sp>
      <p:pic>
        <p:nvPicPr>
          <p:cNvPr id="26628" name="Picture 2">
            <a:extLst>
              <a:ext uri="{FF2B5EF4-FFF2-40B4-BE49-F238E27FC236}">
                <a16:creationId xmlns:a16="http://schemas.microsoft.com/office/drawing/2014/main" id="{FC365B7D-84EC-43E8-A364-D6FB74AF9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7" y="3962400"/>
            <a:ext cx="61817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0F98253-A1C5-441A-A5D1-262D02B94788}"/>
              </a:ext>
            </a:extLst>
          </p:cNvPr>
          <p:cNvSpPr txBox="1"/>
          <p:nvPr/>
        </p:nvSpPr>
        <p:spPr>
          <a:xfrm>
            <a:off x="1295400" y="2133600"/>
            <a:ext cx="6477000" cy="1570038"/>
          </a:xfrm>
          <a:prstGeom prst="rect">
            <a:avLst/>
          </a:prstGeom>
          <a:noFill/>
        </p:spPr>
        <p:txBody>
          <a:bodyPr>
            <a:spAutoFit/>
          </a:bodyPr>
          <a:lstStyle/>
          <a:p>
            <a:pPr>
              <a:buFont typeface="Arial" pitchFamily="34" charset="0"/>
              <a:buChar char="•"/>
              <a:defRPr/>
            </a:pPr>
            <a:r>
              <a:rPr lang="en-US" b="0" spc="-5" dirty="0">
                <a:latin typeface="Calibri" pitchFamily="34" charset="0"/>
                <a:cs typeface="Calibri" pitchFamily="34" charset="0"/>
              </a:rPr>
              <a:t> Often </a:t>
            </a:r>
            <a:r>
              <a:rPr lang="en-US" b="0" dirty="0">
                <a:latin typeface="Calibri" pitchFamily="34" charset="0"/>
                <a:cs typeface="Calibri" pitchFamily="34" charset="0"/>
              </a:rPr>
              <a:t>used to connect a </a:t>
            </a:r>
            <a:r>
              <a:rPr lang="en-US" b="0" spc="-5" dirty="0">
                <a:latin typeface="Calibri" pitchFamily="34" charset="0"/>
                <a:cs typeface="Calibri" pitchFamily="34" charset="0"/>
              </a:rPr>
              <a:t>LAN </a:t>
            </a:r>
            <a:r>
              <a:rPr lang="en-US" b="0" dirty="0">
                <a:latin typeface="Calibri" pitchFamily="34" charset="0"/>
                <a:cs typeface="Calibri" pitchFamily="34" charset="0"/>
              </a:rPr>
              <a:t>with</a:t>
            </a:r>
            <a:r>
              <a:rPr lang="en-US" b="0" spc="-5" dirty="0">
                <a:latin typeface="Calibri" pitchFamily="34" charset="0"/>
                <a:cs typeface="Calibri" pitchFamily="34" charset="0"/>
              </a:rPr>
              <a:t> </a:t>
            </a:r>
            <a:r>
              <a:rPr lang="en-US" b="0" dirty="0">
                <a:latin typeface="Calibri" pitchFamily="34" charset="0"/>
                <a:cs typeface="Calibri" pitchFamily="34" charset="0"/>
              </a:rPr>
              <a:t>a</a:t>
            </a:r>
            <a:r>
              <a:rPr lang="en-US" b="0" spc="-50" dirty="0">
                <a:latin typeface="Calibri" pitchFamily="34" charset="0"/>
                <a:cs typeface="Calibri" pitchFamily="34" charset="0"/>
              </a:rPr>
              <a:t> </a:t>
            </a:r>
            <a:r>
              <a:rPr lang="en-US" b="0" spc="-80" dirty="0">
                <a:latin typeface="Calibri" pitchFamily="34" charset="0"/>
                <a:cs typeface="Calibri" pitchFamily="34" charset="0"/>
              </a:rPr>
              <a:t>WAN.</a:t>
            </a:r>
          </a:p>
          <a:p>
            <a:pPr>
              <a:buFont typeface="Arial" pitchFamily="34" charset="0"/>
              <a:buChar char="•"/>
              <a:defRPr/>
            </a:pPr>
            <a:r>
              <a:rPr lang="en-US" b="0" spc="-80" dirty="0">
                <a:latin typeface="Calibri" pitchFamily="34" charset="0"/>
                <a:cs typeface="Calibri" pitchFamily="34" charset="0"/>
              </a:rPr>
              <a:t> </a:t>
            </a:r>
            <a:r>
              <a:rPr lang="en-US" b="0" spc="-5" dirty="0">
                <a:latin typeface="Calibri" pitchFamily="34" charset="0"/>
                <a:cs typeface="Calibri" pitchFamily="34" charset="0"/>
              </a:rPr>
              <a:t>Gateways </a:t>
            </a:r>
            <a:r>
              <a:rPr lang="en-US" b="0" dirty="0">
                <a:latin typeface="Calibri" pitchFamily="34" charset="0"/>
                <a:cs typeface="Calibri" pitchFamily="34" charset="0"/>
              </a:rPr>
              <a:t>join </a:t>
            </a:r>
            <a:r>
              <a:rPr lang="en-US" b="0" spc="-5" dirty="0">
                <a:latin typeface="Calibri" pitchFamily="34" charset="0"/>
                <a:cs typeface="Calibri" pitchFamily="34" charset="0"/>
              </a:rPr>
              <a:t>two</a:t>
            </a:r>
            <a:r>
              <a:rPr lang="en-US" b="0" spc="-60" dirty="0">
                <a:latin typeface="Calibri" pitchFamily="34" charset="0"/>
                <a:cs typeface="Calibri" pitchFamily="34" charset="0"/>
              </a:rPr>
              <a:t> </a:t>
            </a:r>
            <a:r>
              <a:rPr lang="en-US" b="0" dirty="0">
                <a:latin typeface="Calibri" pitchFamily="34" charset="0"/>
                <a:cs typeface="Calibri" pitchFamily="34" charset="0"/>
              </a:rPr>
              <a:t>or  More </a:t>
            </a:r>
            <a:r>
              <a:rPr lang="en-US" b="0" spc="-10" dirty="0">
                <a:latin typeface="Calibri" pitchFamily="34" charset="0"/>
                <a:cs typeface="Calibri" pitchFamily="34" charset="0"/>
              </a:rPr>
              <a:t>different </a:t>
            </a:r>
            <a:r>
              <a:rPr lang="en-US" b="0" spc="-5" dirty="0">
                <a:latin typeface="Calibri" pitchFamily="34" charset="0"/>
                <a:cs typeface="Calibri" pitchFamily="34" charset="0"/>
              </a:rPr>
              <a:t>networks</a:t>
            </a:r>
            <a:r>
              <a:rPr lang="en-US" b="0" spc="-30" dirty="0">
                <a:latin typeface="Calibri" pitchFamily="34" charset="0"/>
                <a:cs typeface="Calibri" pitchFamily="34" charset="0"/>
              </a:rPr>
              <a:t> </a:t>
            </a:r>
            <a:r>
              <a:rPr lang="en-US" b="0" spc="-15" dirty="0">
                <a:latin typeface="Calibri" pitchFamily="34" charset="0"/>
                <a:cs typeface="Calibri" pitchFamily="34" charset="0"/>
              </a:rPr>
              <a:t>together.</a:t>
            </a:r>
            <a:endParaRPr lang="en-US" b="0" dirty="0">
              <a:latin typeface="Calibri" pitchFamily="34" charset="0"/>
              <a:cs typeface="Calibri" pitchFamily="34" charset="0"/>
            </a:endParaRPr>
          </a:p>
          <a:p>
            <a:pPr>
              <a:buFont typeface="Arial" pitchFamily="34" charset="0"/>
              <a:buChar char="•"/>
              <a:defRPr/>
            </a:pPr>
            <a:endParaRPr lang="en-US" dirty="0">
              <a:latin typeface="Calibri" pitchFamily="34" charset="0"/>
              <a:cs typeface="Calibri"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FCA77-A2FA-45E2-917D-E1EACB5882AA}"/>
              </a:ext>
            </a:extLst>
          </p:cNvPr>
          <p:cNvSpPr>
            <a:spLocks noGrp="1"/>
          </p:cNvSpPr>
          <p:nvPr>
            <p:ph type="title"/>
          </p:nvPr>
        </p:nvSpPr>
        <p:spPr>
          <a:solidFill>
            <a:schemeClr val="accent6">
              <a:lumMod val="20000"/>
              <a:lumOff val="80000"/>
            </a:schemeClr>
          </a:solidFill>
        </p:spPr>
        <p:txBody>
          <a:bodyPr/>
          <a:lstStyle/>
          <a:p>
            <a:pPr>
              <a:defRPr/>
            </a:pPr>
            <a:r>
              <a:rPr lang="en-US" dirty="0"/>
              <a:t>Some more</a:t>
            </a:r>
          </a:p>
        </p:txBody>
      </p:sp>
      <p:sp>
        <p:nvSpPr>
          <p:cNvPr id="27652" name="TextBox 3">
            <a:extLst>
              <a:ext uri="{FF2B5EF4-FFF2-40B4-BE49-F238E27FC236}">
                <a16:creationId xmlns:a16="http://schemas.microsoft.com/office/drawing/2014/main" id="{55631825-E04F-43DC-BB59-E5CAB764E82F}"/>
              </a:ext>
            </a:extLst>
          </p:cNvPr>
          <p:cNvSpPr txBox="1">
            <a:spLocks noChangeArrowheads="1"/>
          </p:cNvSpPr>
          <p:nvPr/>
        </p:nvSpPr>
        <p:spPr bwMode="auto">
          <a:xfrm>
            <a:off x="533400" y="2133600"/>
            <a:ext cx="79248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en-US" altLang="en-US" dirty="0">
                <a:latin typeface="Calibri" panose="020F0502020204030204" pitchFamily="34" charset="0"/>
                <a:cs typeface="Calibri" panose="020F0502020204030204" pitchFamily="34" charset="0"/>
              </a:rPr>
              <a:t>Routers</a:t>
            </a:r>
            <a:r>
              <a:rPr lang="en-US" altLang="en-US" b="0" dirty="0">
                <a:latin typeface="Calibri" panose="020F0502020204030204" pitchFamily="34" charset="0"/>
                <a:cs typeface="Calibri" panose="020F0502020204030204" pitchFamily="34" charset="0"/>
              </a:rPr>
              <a:t>: A router is a networking device that forwards data packets between computer networks. Can be used in place of a switch or bridge.</a:t>
            </a:r>
          </a:p>
          <a:p>
            <a:r>
              <a:rPr lang="en-US" altLang="en-US" b="0" dirty="0">
                <a:latin typeface="Calibri" panose="020F0502020204030204" pitchFamily="34" charset="0"/>
                <a:cs typeface="Calibri" panose="020F0502020204030204" pitchFamily="34" charset="0"/>
              </a:rPr>
              <a:t/>
            </a:r>
            <a:br>
              <a:rPr lang="en-US" altLang="en-US" b="0"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Switches</a:t>
            </a:r>
            <a:r>
              <a:rPr lang="en-US" altLang="en-US" b="0" dirty="0">
                <a:latin typeface="Calibri" panose="020F0502020204030204" pitchFamily="34" charset="0"/>
                <a:cs typeface="Calibri" panose="020F0502020204030204" pitchFamily="34" charset="0"/>
              </a:rPr>
              <a:t>: smart hubs which transmit packets to the</a:t>
            </a:r>
            <a:br>
              <a:rPr lang="en-US" altLang="en-US" b="0" dirty="0">
                <a:latin typeface="Calibri" panose="020F0502020204030204" pitchFamily="34" charset="0"/>
                <a:cs typeface="Calibri" panose="020F0502020204030204" pitchFamily="34" charset="0"/>
              </a:rPr>
            </a:br>
            <a:r>
              <a:rPr lang="en-US" altLang="en-US" b="0" dirty="0">
                <a:latin typeface="Calibri" panose="020F0502020204030204" pitchFamily="34" charset="0"/>
                <a:cs typeface="Calibri" panose="020F0502020204030204" pitchFamily="34" charset="0"/>
              </a:rPr>
              <a:t>destination port only</a:t>
            </a:r>
          </a:p>
          <a:p>
            <a:r>
              <a:rPr lang="en-US" altLang="en-US" b="0" dirty="0">
                <a:latin typeface="Calibri" panose="020F0502020204030204" pitchFamily="34" charset="0"/>
                <a:cs typeface="Calibri" panose="020F0502020204030204" pitchFamily="34" charset="0"/>
              </a:rPr>
              <a:t/>
            </a:r>
            <a:br>
              <a:rPr lang="en-US" altLang="en-US" b="0"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Hubs</a:t>
            </a:r>
            <a:r>
              <a:rPr lang="en-US" altLang="en-US" b="0" dirty="0">
                <a:latin typeface="Calibri" panose="020F0502020204030204" pitchFamily="34" charset="0"/>
                <a:cs typeface="Calibri" panose="020F0502020204030204" pitchFamily="34" charset="0"/>
              </a:rPr>
              <a:t>: like double adapters /power boards in the home</a:t>
            </a:r>
            <a:br>
              <a:rPr lang="en-US" altLang="en-US" b="0" dirty="0">
                <a:latin typeface="Calibri" panose="020F0502020204030204" pitchFamily="34" charset="0"/>
                <a:cs typeface="Calibri" panose="020F0502020204030204" pitchFamily="34" charset="0"/>
              </a:rPr>
            </a:br>
            <a:r>
              <a:rPr lang="en-US" altLang="en-US" b="0" dirty="0">
                <a:latin typeface="Calibri" panose="020F0502020204030204" pitchFamily="34" charset="0"/>
                <a:cs typeface="Calibri" panose="020F0502020204030204" pitchFamily="34" charset="0"/>
              </a:rPr>
              <a:t>except instead of plugging in extension cords we are plugging</a:t>
            </a:r>
            <a:br>
              <a:rPr lang="en-US" altLang="en-US" b="0" dirty="0">
                <a:latin typeface="Calibri" panose="020F0502020204030204" pitchFamily="34" charset="0"/>
                <a:cs typeface="Calibri" panose="020F0502020204030204" pitchFamily="34" charset="0"/>
              </a:rPr>
            </a:br>
            <a:r>
              <a:rPr lang="en-US" altLang="en-US" b="0" dirty="0">
                <a:latin typeface="Calibri" panose="020F0502020204030204" pitchFamily="34" charset="0"/>
                <a:cs typeface="Calibri" panose="020F0502020204030204" pitchFamily="34" charset="0"/>
              </a:rPr>
              <a:t>in computers to allow them to communicate.</a:t>
            </a:r>
            <a:r>
              <a:rPr lang="en-US" altLang="en-US" dirty="0">
                <a:latin typeface="Calibri" panose="020F0502020204030204" pitchFamily="34" charset="0"/>
                <a:cs typeface="Calibri" panose="020F0502020204030204" pitchFamily="34" charset="0"/>
              </a:rPr>
              <a:t> </a:t>
            </a:r>
            <a:br>
              <a:rPr lang="en-US" altLang="en-US" dirty="0">
                <a:latin typeface="Calibri" panose="020F0502020204030204" pitchFamily="34" charset="0"/>
                <a:cs typeface="Calibri" panose="020F0502020204030204" pitchFamily="34" charset="0"/>
              </a:rPr>
            </a:br>
            <a:endParaRPr lang="en-US" altLang="en-US" dirty="0">
              <a:latin typeface="Calibri" panose="020F0502020204030204" pitchFamily="34" charset="0"/>
              <a:cs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EE8DB2CC-0A94-48C6-BA85-884536527B6D}"/>
              </a:ext>
            </a:extLst>
          </p:cNvPr>
          <p:cNvSpPr>
            <a:spLocks noGrp="1"/>
          </p:cNvSpPr>
          <p:nvPr>
            <p:ph type="title"/>
          </p:nvPr>
        </p:nvSpPr>
        <p:spPr>
          <a:solidFill>
            <a:srgbClr val="00B050"/>
          </a:solidFill>
        </p:spPr>
        <p:txBody>
          <a:bodyPr/>
          <a:lstStyle/>
          <a:p>
            <a:r>
              <a:rPr lang="en-US" altLang="en-US">
                <a:solidFill>
                  <a:schemeClr val="bg1"/>
                </a:solidFill>
              </a:rPr>
              <a:t>Transmission Media</a:t>
            </a:r>
          </a:p>
        </p:txBody>
      </p:sp>
      <p:sp>
        <p:nvSpPr>
          <p:cNvPr id="28676" name="TextBox 3">
            <a:extLst>
              <a:ext uri="{FF2B5EF4-FFF2-40B4-BE49-F238E27FC236}">
                <a16:creationId xmlns:a16="http://schemas.microsoft.com/office/drawing/2014/main" id="{4965DCBC-C293-4D3B-B85E-71BE16321536}"/>
              </a:ext>
            </a:extLst>
          </p:cNvPr>
          <p:cNvSpPr txBox="1">
            <a:spLocks noChangeArrowheads="1"/>
          </p:cNvSpPr>
          <p:nvPr/>
        </p:nvSpPr>
        <p:spPr bwMode="auto">
          <a:xfrm>
            <a:off x="457200" y="2133600"/>
            <a:ext cx="82296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en-US" altLang="en-US">
                <a:latin typeface="Calibri" panose="020F0502020204030204" pitchFamily="34" charset="0"/>
                <a:cs typeface="Calibri" panose="020F0502020204030204" pitchFamily="34" charset="0"/>
              </a:rPr>
              <a:t>Twisted pair – </a:t>
            </a:r>
            <a:r>
              <a:rPr lang="en-US" altLang="en-US" b="0">
                <a:latin typeface="Calibri" panose="020F0502020204030204" pitchFamily="34" charset="0"/>
                <a:cs typeface="Calibri" panose="020F0502020204030204" pitchFamily="34" charset="0"/>
              </a:rPr>
              <a:t>Ethernet cable</a:t>
            </a:r>
          </a:p>
          <a:p>
            <a:r>
              <a:rPr lang="en-US" altLang="en-US">
                <a:latin typeface="Calibri" panose="020F0502020204030204" pitchFamily="34" charset="0"/>
                <a:cs typeface="Calibri" panose="020F0502020204030204" pitchFamily="34" charset="0"/>
              </a:rPr>
              <a:t>Coaxial cable –</a:t>
            </a:r>
            <a:r>
              <a:rPr lang="en-US" altLang="en-US" b="0">
                <a:latin typeface="Calibri" panose="020F0502020204030204" pitchFamily="34" charset="0"/>
                <a:cs typeface="Calibri" panose="020F0502020204030204" pitchFamily="34" charset="0"/>
              </a:rPr>
              <a:t>Thick black cable used for  higher bandwidth communications than  twisted pair (i.e. Optus cable)</a:t>
            </a:r>
          </a:p>
          <a:p>
            <a:r>
              <a:rPr lang="en-US" altLang="en-US">
                <a:latin typeface="Calibri" panose="020F0502020204030204" pitchFamily="34" charset="0"/>
                <a:cs typeface="Calibri" panose="020F0502020204030204" pitchFamily="34" charset="0"/>
              </a:rPr>
              <a:t>Fiber optic – </a:t>
            </a:r>
            <a:r>
              <a:rPr lang="en-US" altLang="en-US" b="0">
                <a:latin typeface="Calibri" panose="020F0502020204030204" pitchFamily="34" charset="0"/>
                <a:cs typeface="Calibri" panose="020F0502020204030204" pitchFamily="34" charset="0"/>
              </a:rPr>
              <a:t>data transferred through  pulses of light. Extremely fast.</a:t>
            </a:r>
          </a:p>
          <a:p>
            <a:r>
              <a:rPr lang="en-US" altLang="en-US" b="0">
                <a:latin typeface="Calibri" panose="020F0502020204030204" pitchFamily="34" charset="0"/>
                <a:cs typeface="Calibri" panose="020F0502020204030204" pitchFamily="34" charset="0"/>
              </a:rPr>
              <a:t>Non cable methods such as satellite,  microwave, wireless and Bluetooth</a:t>
            </a:r>
          </a:p>
          <a:p>
            <a:endParaRPr lang="en-US" altLang="en-US">
              <a:latin typeface="Calibri" panose="020F0502020204030204" pitchFamily="34" charset="0"/>
              <a:cs typeface="Calibri" panose="020F0502020204030204" pitchFamily="34" charset="0"/>
            </a:endParaRPr>
          </a:p>
        </p:txBody>
      </p:sp>
      <p:pic>
        <p:nvPicPr>
          <p:cNvPr id="28677" name="Picture 6" descr="Image result for twisted pair">
            <a:extLst>
              <a:ext uri="{FF2B5EF4-FFF2-40B4-BE49-F238E27FC236}">
                <a16:creationId xmlns:a16="http://schemas.microsoft.com/office/drawing/2014/main" id="{0EECA547-4BCF-4441-A160-CDB4538B5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5216525"/>
            <a:ext cx="281940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7" descr="Image result for coaxial cable">
            <a:extLst>
              <a:ext uri="{FF2B5EF4-FFF2-40B4-BE49-F238E27FC236}">
                <a16:creationId xmlns:a16="http://schemas.microsoft.com/office/drawing/2014/main" id="{50733457-2840-424B-84B9-172F902C7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988" y="4708525"/>
            <a:ext cx="3581400"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9" descr="Image result for fiber optic single cable">
            <a:extLst>
              <a:ext uri="{FF2B5EF4-FFF2-40B4-BE49-F238E27FC236}">
                <a16:creationId xmlns:a16="http://schemas.microsoft.com/office/drawing/2014/main" id="{CA8DA1AC-FEA9-4BAA-93B5-B57DA6B0C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83175"/>
            <a:ext cx="23622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35983514-EFC1-4646-AF44-AA66F8B8D499}"/>
              </a:ext>
            </a:extLst>
          </p:cNvPr>
          <p:cNvSpPr>
            <a:spLocks noGrp="1"/>
          </p:cNvSpPr>
          <p:nvPr>
            <p:ph type="title"/>
          </p:nvPr>
        </p:nvSpPr>
        <p:spPr>
          <a:xfrm>
            <a:off x="0" y="2971800"/>
            <a:ext cx="9144000" cy="1143000"/>
          </a:xfrm>
          <a:solidFill>
            <a:srgbClr val="FF0000"/>
          </a:solidFill>
        </p:spPr>
        <p:txBody>
          <a:bodyPr/>
          <a:lstStyle/>
          <a:p>
            <a:r>
              <a:rPr lang="en-US" altLang="en-US"/>
              <a:t>End of the Lecture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Protocols in Daily Life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228600" y="1981200"/>
            <a:ext cx="7772400" cy="3653154"/>
          </a:xfrm>
          <a:prstGeom prst="rect">
            <a:avLst/>
          </a:prstGeom>
        </p:spPr>
      </p:pic>
    </p:spTree>
    <p:extLst>
      <p:ext uri="{BB962C8B-B14F-4D97-AF65-F5344CB8AC3E}">
        <p14:creationId xmlns:p14="http://schemas.microsoft.com/office/powerpoint/2010/main" val="3200426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lstStyle/>
          <a:p>
            <a:r>
              <a:rPr lang="en-US" dirty="0" smtClean="0">
                <a:solidFill>
                  <a:schemeClr val="bg1"/>
                </a:solidFill>
              </a:rPr>
              <a:t>Communication Protocol</a:t>
            </a:r>
            <a:endParaRPr lang="en-US" dirty="0">
              <a:solidFill>
                <a:schemeClr val="bg1"/>
              </a:solidFill>
            </a:endParaRPr>
          </a:p>
        </p:txBody>
      </p:sp>
      <p:sp>
        <p:nvSpPr>
          <p:cNvPr id="3" name="Content Placeholder 2"/>
          <p:cNvSpPr>
            <a:spLocks noGrp="1"/>
          </p:cNvSpPr>
          <p:nvPr>
            <p:ph idx="1"/>
          </p:nvPr>
        </p:nvSpPr>
        <p:spPr/>
        <p:txBody>
          <a:bodyPr/>
          <a:lstStyle/>
          <a:p>
            <a:r>
              <a:rPr lang="en-US" sz="2400" dirty="0"/>
              <a:t>A </a:t>
            </a:r>
            <a:r>
              <a:rPr lang="en-US" sz="2400" i="1" dirty="0"/>
              <a:t>communication protocol </a:t>
            </a:r>
            <a:r>
              <a:rPr lang="en-US" sz="2400" dirty="0"/>
              <a:t>is a system of rules that allows two or more entities of a communications system to transmit information via any kind of variation of a physical quantity. </a:t>
            </a:r>
            <a:endParaRPr lang="en-US" sz="2400" dirty="0" smtClean="0"/>
          </a:p>
          <a:p>
            <a:pPr lvl="1"/>
            <a:r>
              <a:rPr lang="en-US" sz="2000" dirty="0" smtClean="0"/>
              <a:t>The </a:t>
            </a:r>
            <a:r>
              <a:rPr lang="en-US" sz="2000" dirty="0"/>
              <a:t>protocol defines the rules, syntax, semantics and synchronization of communication and possible error recovery methods</a:t>
            </a:r>
            <a:r>
              <a:rPr lang="en-US" sz="2000" dirty="0" smtClean="0"/>
              <a:t>.</a:t>
            </a:r>
          </a:p>
          <a:p>
            <a:r>
              <a:rPr lang="en-US" sz="2400" dirty="0" smtClean="0"/>
              <a:t>Hence, a</a:t>
            </a:r>
            <a:r>
              <a:rPr lang="en-US" altLang="en-US" sz="2400" dirty="0" smtClean="0"/>
              <a:t> </a:t>
            </a:r>
            <a:r>
              <a:rPr lang="en-US" altLang="en-US" sz="2400" i="1" dirty="0"/>
              <a:t>protocol</a:t>
            </a:r>
            <a:r>
              <a:rPr lang="en-US" altLang="en-US" sz="2400" dirty="0"/>
              <a:t> is a set of rules which governs the transfer of data between computers. </a:t>
            </a:r>
            <a:endParaRPr lang="en-US" altLang="en-US" sz="2400" dirty="0" smtClean="0"/>
          </a:p>
          <a:p>
            <a:pPr lvl="1"/>
            <a:r>
              <a:rPr lang="en-US" altLang="en-US" sz="2000" dirty="0" smtClean="0"/>
              <a:t>Protocols </a:t>
            </a:r>
            <a:r>
              <a:rPr lang="en-US" altLang="en-US" sz="2000" dirty="0"/>
              <a:t>allow communication between computers and networks.</a:t>
            </a:r>
          </a:p>
          <a:p>
            <a:endParaRPr lang="en-US" sz="2400" dirty="0"/>
          </a:p>
        </p:txBody>
      </p:sp>
    </p:spTree>
    <p:extLst>
      <p:ext uri="{BB962C8B-B14F-4D97-AF65-F5344CB8AC3E}">
        <p14:creationId xmlns:p14="http://schemas.microsoft.com/office/powerpoint/2010/main" val="920637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09814B87-9324-4219-9D4D-639FA03E0154}"/>
              </a:ext>
            </a:extLst>
          </p:cNvPr>
          <p:cNvSpPr>
            <a:spLocks noGrp="1"/>
          </p:cNvSpPr>
          <p:nvPr>
            <p:ph type="title"/>
          </p:nvPr>
        </p:nvSpPr>
        <p:spPr>
          <a:solidFill>
            <a:srgbClr val="0070C0"/>
          </a:solidFill>
        </p:spPr>
        <p:txBody>
          <a:bodyPr/>
          <a:lstStyle/>
          <a:p>
            <a:r>
              <a:rPr lang="en-US" altLang="en-US">
                <a:solidFill>
                  <a:schemeClr val="bg1"/>
                </a:solidFill>
              </a:rPr>
              <a:t>Characteristics of Communication System</a:t>
            </a:r>
          </a:p>
        </p:txBody>
      </p:sp>
      <p:sp>
        <p:nvSpPr>
          <p:cNvPr id="4099" name="Content Placeholder 2">
            <a:extLst>
              <a:ext uri="{FF2B5EF4-FFF2-40B4-BE49-F238E27FC236}">
                <a16:creationId xmlns:a16="http://schemas.microsoft.com/office/drawing/2014/main" id="{4928A80F-462A-4B70-B1F7-CA6E84FAC3E1}"/>
              </a:ext>
            </a:extLst>
          </p:cNvPr>
          <p:cNvSpPr>
            <a:spLocks noGrp="1"/>
          </p:cNvSpPr>
          <p:nvPr>
            <p:ph idx="1"/>
          </p:nvPr>
        </p:nvSpPr>
        <p:spPr>
          <a:xfrm>
            <a:off x="685800" y="1981200"/>
            <a:ext cx="8458200" cy="4114800"/>
          </a:xfrm>
        </p:spPr>
        <p:txBody>
          <a:bodyPr/>
          <a:lstStyle/>
          <a:p>
            <a:pPr marL="225425">
              <a:spcBef>
                <a:spcPts val="100"/>
              </a:spcBef>
              <a:tabLst>
                <a:tab pos="3386138" algn="l"/>
              </a:tabLst>
            </a:pPr>
            <a:r>
              <a:rPr lang="en-US" altLang="en-US" sz="2400" dirty="0"/>
              <a:t>There must be a Sender and Receiver</a:t>
            </a:r>
          </a:p>
          <a:p>
            <a:pPr marL="225425">
              <a:spcBef>
                <a:spcPts val="100"/>
              </a:spcBef>
              <a:tabLst>
                <a:tab pos="3386138" algn="l"/>
              </a:tabLst>
            </a:pPr>
            <a:r>
              <a:rPr lang="en-US" altLang="en-US" sz="2400" dirty="0" smtClean="0"/>
              <a:t>Handshaking </a:t>
            </a:r>
            <a:r>
              <a:rPr lang="en-US" altLang="en-US" sz="2400" dirty="0"/>
              <a:t>is used to establish which protocols to use. Handshaking controls the flow of data between computers</a:t>
            </a:r>
          </a:p>
          <a:p>
            <a:pPr marL="225425">
              <a:spcBef>
                <a:spcPts val="100"/>
              </a:spcBef>
              <a:tabLst>
                <a:tab pos="3386138" algn="l"/>
              </a:tabLst>
            </a:pPr>
            <a:r>
              <a:rPr lang="en-US" altLang="en-US" sz="2400" dirty="0"/>
              <a:t>Protocols will determine the speed of transmission, error checking method, size of bytes, and whether synchronous or </a:t>
            </a:r>
            <a:r>
              <a:rPr lang="en-US" altLang="en-US" sz="2400" dirty="0" smtClean="0"/>
              <a:t>asynchronous.</a:t>
            </a:r>
            <a:endParaRPr lang="en-US" altLang="en-US" sz="2400" dirty="0"/>
          </a:p>
        </p:txBody>
      </p:sp>
      <p:sp>
        <p:nvSpPr>
          <p:cNvPr id="4100" name="Footer Placeholder 3">
            <a:extLst>
              <a:ext uri="{FF2B5EF4-FFF2-40B4-BE49-F238E27FC236}">
                <a16:creationId xmlns:a16="http://schemas.microsoft.com/office/drawing/2014/main" id="{FE9F8558-873A-48BB-A2E4-161043312078}"/>
              </a:ext>
            </a:extLst>
          </p:cNvPr>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en-US" altLang="en-US" sz="1400" b="0">
                <a:latin typeface="Calibri" panose="020F0502020204030204" pitchFamily="34" charset="0"/>
              </a:rPr>
              <a:t>FAST NUCES, Lahore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3CD5948-8941-4523-88A7-823C3BAB5368}"/>
              </a:ext>
            </a:extLst>
          </p:cNvPr>
          <p:cNvSpPr>
            <a:spLocks noGrp="1"/>
          </p:cNvSpPr>
          <p:nvPr>
            <p:ph type="title"/>
          </p:nvPr>
        </p:nvSpPr>
        <p:spPr>
          <a:solidFill>
            <a:srgbClr val="0070C0"/>
          </a:solidFill>
        </p:spPr>
        <p:txBody>
          <a:bodyPr/>
          <a:lstStyle/>
          <a:p>
            <a:r>
              <a:rPr lang="en-US" altLang="en-US">
                <a:solidFill>
                  <a:schemeClr val="bg1"/>
                </a:solidFill>
              </a:rPr>
              <a:t>Five Basic Components</a:t>
            </a:r>
          </a:p>
        </p:txBody>
      </p:sp>
      <p:sp>
        <p:nvSpPr>
          <p:cNvPr id="5123" name="Content Placeholder 2">
            <a:extLst>
              <a:ext uri="{FF2B5EF4-FFF2-40B4-BE49-F238E27FC236}">
                <a16:creationId xmlns:a16="http://schemas.microsoft.com/office/drawing/2014/main" id="{CF8166A9-ECD7-49F0-A680-B6D2976BB95A}"/>
              </a:ext>
            </a:extLst>
          </p:cNvPr>
          <p:cNvSpPr>
            <a:spLocks noGrp="1"/>
          </p:cNvSpPr>
          <p:nvPr>
            <p:ph idx="1"/>
          </p:nvPr>
        </p:nvSpPr>
        <p:spPr/>
        <p:txBody>
          <a:bodyPr/>
          <a:lstStyle/>
          <a:p>
            <a:pPr>
              <a:buFontTx/>
              <a:buNone/>
            </a:pPr>
            <a:r>
              <a:rPr lang="en-US" altLang="en-US" sz="2800" b="1"/>
              <a:t>Every communication system has 5 basic requirements</a:t>
            </a:r>
          </a:p>
          <a:p>
            <a:r>
              <a:rPr lang="en-US" altLang="en-US" sz="2400"/>
              <a:t>Data Source (where the data originates)</a:t>
            </a:r>
          </a:p>
          <a:p>
            <a:r>
              <a:rPr lang="en-US" altLang="en-US" sz="2400"/>
              <a:t>Transmitter (device used to transmit data)</a:t>
            </a:r>
          </a:p>
          <a:p>
            <a:r>
              <a:rPr lang="en-US" altLang="en-US" sz="2400"/>
              <a:t>Transmission Medium (cables or non cable)</a:t>
            </a:r>
          </a:p>
          <a:p>
            <a:r>
              <a:rPr lang="en-US" altLang="en-US" sz="2400"/>
              <a:t>Receiver (device used to receive data)</a:t>
            </a:r>
          </a:p>
          <a:p>
            <a:r>
              <a:rPr lang="en-US" altLang="en-US" sz="2400"/>
              <a:t>Destination (where the data will be placed)</a:t>
            </a:r>
          </a:p>
          <a:p>
            <a:endParaRPr lang="en-US" altLang="en-US" sz="2400"/>
          </a:p>
        </p:txBody>
      </p:sp>
      <p:sp>
        <p:nvSpPr>
          <p:cNvPr id="5124" name="Footer Placeholder 3">
            <a:extLst>
              <a:ext uri="{FF2B5EF4-FFF2-40B4-BE49-F238E27FC236}">
                <a16:creationId xmlns:a16="http://schemas.microsoft.com/office/drawing/2014/main" id="{0D384721-A422-4D6C-888C-D95BADD71298}"/>
              </a:ext>
            </a:extLst>
          </p:cNvPr>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en-US" altLang="en-US" sz="1400" b="0">
                <a:latin typeface="Calibri" panose="020F0502020204030204" pitchFamily="34" charset="0"/>
              </a:rPr>
              <a:t>FAST NUCES, Lahore </a:t>
            </a:r>
          </a:p>
        </p:txBody>
      </p:sp>
      <p:sp>
        <p:nvSpPr>
          <p:cNvPr id="5125" name="object 8">
            <a:extLst>
              <a:ext uri="{FF2B5EF4-FFF2-40B4-BE49-F238E27FC236}">
                <a16:creationId xmlns:a16="http://schemas.microsoft.com/office/drawing/2014/main" id="{7B37685A-90C7-451D-B9BA-9F52B420BD48}"/>
              </a:ext>
            </a:extLst>
          </p:cNvPr>
          <p:cNvSpPr>
            <a:spLocks noChangeArrowheads="1"/>
          </p:cNvSpPr>
          <p:nvPr/>
        </p:nvSpPr>
        <p:spPr bwMode="auto">
          <a:xfrm>
            <a:off x="0" y="5378450"/>
            <a:ext cx="9144000" cy="14795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endParaRPr lang="en-US"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EF"/>
      </a:lt1>
      <a:dk2>
        <a:srgbClr val="000000"/>
      </a:dk2>
      <a:lt2>
        <a:srgbClr val="808080"/>
      </a:lt2>
      <a:accent1>
        <a:srgbClr val="00CC99"/>
      </a:accent1>
      <a:accent2>
        <a:srgbClr val="3333CC"/>
      </a:accent2>
      <a:accent3>
        <a:srgbClr val="FFFFF6"/>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1783</TotalTime>
  <Words>1190</Words>
  <Application>Microsoft Office PowerPoint</Application>
  <PresentationFormat>On-screen Show (4:3)</PresentationFormat>
  <Paragraphs>186</Paragraphs>
  <Slides>56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Courier New</vt:lpstr>
      <vt:lpstr>Nunito</vt:lpstr>
      <vt:lpstr>Open Sans</vt:lpstr>
      <vt:lpstr>Palatino</vt:lpstr>
      <vt:lpstr>Times New Roman</vt:lpstr>
      <vt:lpstr>Default Design</vt:lpstr>
      <vt:lpstr> Communication System IICT Lecture 10  </vt:lpstr>
      <vt:lpstr>What is Communication?</vt:lpstr>
      <vt:lpstr>PowerPoint Presentation</vt:lpstr>
      <vt:lpstr>Network Complexities</vt:lpstr>
      <vt:lpstr>What is a Protocol?</vt:lpstr>
      <vt:lpstr>Protocols in Daily Life</vt:lpstr>
      <vt:lpstr>Communication Protocol</vt:lpstr>
      <vt:lpstr>Characteristics of Communication System</vt:lpstr>
      <vt:lpstr>Five Basic Components</vt:lpstr>
      <vt:lpstr>Pictorial Representation</vt:lpstr>
      <vt:lpstr>Network Model</vt:lpstr>
      <vt:lpstr>OSI Model</vt:lpstr>
      <vt:lpstr>7 Layers of OSI Model</vt:lpstr>
      <vt:lpstr>Layers of OSI Model</vt:lpstr>
      <vt:lpstr>PowerPoint Presentation</vt:lpstr>
      <vt:lpstr>OSI Model</vt:lpstr>
      <vt:lpstr>OSI Model</vt:lpstr>
      <vt:lpstr>PowerPoint Presentation</vt:lpstr>
      <vt:lpstr>Physical Layer</vt:lpstr>
      <vt:lpstr>PowerPoint Presentation</vt:lpstr>
      <vt:lpstr>Data Link Layer</vt:lpstr>
      <vt:lpstr>PowerPoint Presentation</vt:lpstr>
      <vt:lpstr>PowerPoint Presentation</vt:lpstr>
      <vt:lpstr>PowerPoint Presentation</vt:lpstr>
      <vt:lpstr>Network Layer</vt:lpstr>
      <vt:lpstr>PowerPoint Presentation</vt:lpstr>
      <vt:lpstr>OSI Model – Layer 2 vs. Layer 3</vt:lpstr>
      <vt:lpstr>Transport Layer</vt:lpstr>
      <vt:lpstr>Transport Layer</vt:lpstr>
      <vt:lpstr>PowerPoint Presentation</vt:lpstr>
      <vt:lpstr>Session Layer</vt:lpstr>
      <vt:lpstr>Presentation Layer</vt:lpstr>
      <vt:lpstr>Application Layer</vt:lpstr>
      <vt:lpstr>Summary of Function of Layers</vt:lpstr>
      <vt:lpstr>PowerPoint Presentation</vt:lpstr>
      <vt:lpstr>Service Performed at Each Layer</vt:lpstr>
      <vt:lpstr>PowerPoint Presentation</vt:lpstr>
      <vt:lpstr>Transmitting and Receiving in Comm. Systems</vt:lpstr>
      <vt:lpstr>Serial Transmission</vt:lpstr>
      <vt:lpstr>Parallel Transmission</vt:lpstr>
      <vt:lpstr>Why not to use Parallel instead Serial?</vt:lpstr>
      <vt:lpstr>Synchronous VS Asynchronous Transmission</vt:lpstr>
      <vt:lpstr>Transmission Directions</vt:lpstr>
      <vt:lpstr>PowerPoint Presentation</vt:lpstr>
      <vt:lpstr>PowerPoint Presentation</vt:lpstr>
      <vt:lpstr>Network Topologies</vt:lpstr>
      <vt:lpstr>Mesh Topology</vt:lpstr>
      <vt:lpstr>Ring Topology</vt:lpstr>
      <vt:lpstr>Bus Topology</vt:lpstr>
      <vt:lpstr>Star Topology</vt:lpstr>
      <vt:lpstr>Network Hardware</vt:lpstr>
      <vt:lpstr>Bridge</vt:lpstr>
      <vt:lpstr>Gateway</vt:lpstr>
      <vt:lpstr>Some more</vt:lpstr>
      <vt:lpstr>Transmission Media</vt:lpstr>
      <vt:lpstr>End of the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COMMUNICATION SYSTEMS</dc:title>
  <dc:creator>JANAKA</dc:creator>
  <cp:lastModifiedBy>nazish saleem</cp:lastModifiedBy>
  <cp:revision>170</cp:revision>
  <dcterms:created xsi:type="dcterms:W3CDTF">2004-07-28T03:48:58Z</dcterms:created>
  <dcterms:modified xsi:type="dcterms:W3CDTF">2021-11-29T07:10:02Z</dcterms:modified>
</cp:coreProperties>
</file>